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44"/>
  </p:notesMasterIdLst>
  <p:sldIdLst>
    <p:sldId id="314" r:id="rId4"/>
    <p:sldId id="305" r:id="rId5"/>
    <p:sldId id="336" r:id="rId6"/>
    <p:sldId id="340" r:id="rId7"/>
    <p:sldId id="335" r:id="rId8"/>
    <p:sldId id="337" r:id="rId9"/>
    <p:sldId id="338" r:id="rId10"/>
    <p:sldId id="339" r:id="rId11"/>
    <p:sldId id="341" r:id="rId12"/>
    <p:sldId id="342" r:id="rId13"/>
    <p:sldId id="343" r:id="rId14"/>
    <p:sldId id="344" r:id="rId15"/>
    <p:sldId id="345" r:id="rId16"/>
    <p:sldId id="319" r:id="rId17"/>
    <p:sldId id="321" r:id="rId18"/>
    <p:sldId id="322" r:id="rId19"/>
    <p:sldId id="323" r:id="rId20"/>
    <p:sldId id="324" r:id="rId21"/>
    <p:sldId id="334" r:id="rId22"/>
    <p:sldId id="348" r:id="rId23"/>
    <p:sldId id="331" r:id="rId24"/>
    <p:sldId id="328" r:id="rId25"/>
    <p:sldId id="325" r:id="rId26"/>
    <p:sldId id="276" r:id="rId27"/>
    <p:sldId id="333" r:id="rId28"/>
    <p:sldId id="349" r:id="rId29"/>
    <p:sldId id="306" r:id="rId30"/>
    <p:sldId id="309" r:id="rId31"/>
    <p:sldId id="353" r:id="rId32"/>
    <p:sldId id="310" r:id="rId33"/>
    <p:sldId id="332" r:id="rId34"/>
    <p:sldId id="303" r:id="rId35"/>
    <p:sldId id="351" r:id="rId36"/>
    <p:sldId id="354" r:id="rId37"/>
    <p:sldId id="355" r:id="rId38"/>
    <p:sldId id="357" r:id="rId39"/>
    <p:sldId id="347" r:id="rId40"/>
    <p:sldId id="356" r:id="rId41"/>
    <p:sldId id="358" r:id="rId42"/>
    <p:sldId id="262" r:id="rId43"/>
  </p:sldIdLst>
  <p:sldSz cx="9144000" cy="5143500" type="screen16x9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394" autoAdjust="0"/>
  </p:normalViewPr>
  <p:slideViewPr>
    <p:cSldViewPr>
      <p:cViewPr varScale="1">
        <p:scale>
          <a:sx n="108" d="100"/>
          <a:sy n="108" d="100"/>
        </p:scale>
        <p:origin x="658" y="7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CB32A8-7AD4-46A2-9438-B24C4DA48902}" type="doc">
      <dgm:prSet loTypeId="urn:microsoft.com/office/officeart/2008/layout/LinedList" loCatId="list" qsTypeId="urn:microsoft.com/office/officeart/2005/8/quickstyle/simple2" qsCatId="simple" csTypeId="urn:microsoft.com/office/officeart/2005/8/colors/accent6_1" csCatId="accent6" phldr="1"/>
      <dgm:spPr/>
      <dgm:t>
        <a:bodyPr/>
        <a:lstStyle/>
        <a:p>
          <a:endParaRPr lang="en-IN"/>
        </a:p>
      </dgm:t>
    </dgm:pt>
    <dgm:pt modelId="{0F0F956E-2C51-4F52-AACA-50EB13F18AF1}">
      <dgm:prSet phldrT="[Text]"/>
      <dgm:spPr/>
      <dgm:t>
        <a:bodyPr vert="vert270"/>
        <a:lstStyle/>
        <a:p>
          <a:pPr algn="ctr"/>
          <a:r>
            <a:rPr lang="en-US" dirty="0">
              <a:solidFill>
                <a:srgbClr val="7030A0"/>
              </a:solidFill>
            </a:rPr>
            <a:t>Security Principles</a:t>
          </a:r>
          <a:endParaRPr lang="en-IN" dirty="0">
            <a:solidFill>
              <a:srgbClr val="7030A0"/>
            </a:solidFill>
          </a:endParaRPr>
        </a:p>
      </dgm:t>
    </dgm:pt>
    <dgm:pt modelId="{E936FF95-8791-415C-BEFD-32573A3DCCA5}" type="parTrans" cxnId="{25A59C7E-8A0B-47CF-AB2B-8E3072102074}">
      <dgm:prSet/>
      <dgm:spPr/>
      <dgm:t>
        <a:bodyPr/>
        <a:lstStyle/>
        <a:p>
          <a:endParaRPr lang="en-IN"/>
        </a:p>
      </dgm:t>
    </dgm:pt>
    <dgm:pt modelId="{FF4D4102-5BDE-4CFA-A16E-4F86E75C29F5}" type="sibTrans" cxnId="{25A59C7E-8A0B-47CF-AB2B-8E3072102074}">
      <dgm:prSet/>
      <dgm:spPr/>
      <dgm:t>
        <a:bodyPr/>
        <a:lstStyle/>
        <a:p>
          <a:endParaRPr lang="en-IN"/>
        </a:p>
      </dgm:t>
    </dgm:pt>
    <dgm:pt modelId="{55F3EAF0-B4A8-41C5-B60E-9FEE5EC3CDBC}">
      <dgm:prSet phldrT="[Text]"/>
      <dgm:spPr/>
      <dgm:t>
        <a:bodyPr/>
        <a:lstStyle/>
        <a:p>
          <a:r>
            <a:rPr lang="en-IN" b="1" i="0" dirty="0">
              <a:solidFill>
                <a:srgbClr val="00B050"/>
              </a:solidFill>
            </a:rPr>
            <a:t>Confidentiality </a:t>
          </a:r>
          <a:endParaRPr lang="en-IN" dirty="0">
            <a:solidFill>
              <a:srgbClr val="00B050"/>
            </a:solidFill>
          </a:endParaRPr>
        </a:p>
      </dgm:t>
    </dgm:pt>
    <dgm:pt modelId="{FD76FC88-D61A-401D-8382-4F1B1F5461DE}" type="parTrans" cxnId="{3F8115AB-1998-4A61-B6C7-D20B3FF65017}">
      <dgm:prSet/>
      <dgm:spPr/>
      <dgm:t>
        <a:bodyPr/>
        <a:lstStyle/>
        <a:p>
          <a:endParaRPr lang="en-IN"/>
        </a:p>
      </dgm:t>
    </dgm:pt>
    <dgm:pt modelId="{10279BFD-AA97-4F90-B702-0B78638A7792}" type="sibTrans" cxnId="{3F8115AB-1998-4A61-B6C7-D20B3FF65017}">
      <dgm:prSet/>
      <dgm:spPr/>
      <dgm:t>
        <a:bodyPr/>
        <a:lstStyle/>
        <a:p>
          <a:endParaRPr lang="en-IN"/>
        </a:p>
      </dgm:t>
    </dgm:pt>
    <dgm:pt modelId="{9B9B27F5-231A-4B57-9326-3C7E0126621F}">
      <dgm:prSet phldrT="[Text]"/>
      <dgm:spPr/>
      <dgm:t>
        <a:bodyPr/>
        <a:lstStyle/>
        <a:p>
          <a:r>
            <a:rPr lang="en-IN" b="1" i="0" dirty="0">
              <a:solidFill>
                <a:srgbClr val="0070C0"/>
              </a:solidFill>
            </a:rPr>
            <a:t>Integrity</a:t>
          </a:r>
          <a:r>
            <a:rPr lang="en-IN" b="0" i="0" dirty="0">
              <a:solidFill>
                <a:srgbClr val="0070C0"/>
              </a:solidFill>
            </a:rPr>
            <a:t> </a:t>
          </a:r>
          <a:endParaRPr lang="en-IN" dirty="0">
            <a:solidFill>
              <a:srgbClr val="0070C0"/>
            </a:solidFill>
          </a:endParaRPr>
        </a:p>
      </dgm:t>
    </dgm:pt>
    <dgm:pt modelId="{6EF544F4-6AFA-4B23-88FE-53DEB58020F4}" type="parTrans" cxnId="{1745C1DB-7E2E-4F0D-9397-CD3CC152BF67}">
      <dgm:prSet/>
      <dgm:spPr/>
      <dgm:t>
        <a:bodyPr/>
        <a:lstStyle/>
        <a:p>
          <a:endParaRPr lang="en-IN"/>
        </a:p>
      </dgm:t>
    </dgm:pt>
    <dgm:pt modelId="{504CC2BF-FDD0-4A36-8CFA-E4A5424FEBEF}" type="sibTrans" cxnId="{1745C1DB-7E2E-4F0D-9397-CD3CC152BF67}">
      <dgm:prSet/>
      <dgm:spPr/>
      <dgm:t>
        <a:bodyPr/>
        <a:lstStyle/>
        <a:p>
          <a:endParaRPr lang="en-IN"/>
        </a:p>
      </dgm:t>
    </dgm:pt>
    <dgm:pt modelId="{D6E2DCAC-5D00-40C9-AD2F-4BE8D5114A48}">
      <dgm:prSet phldrT="[Text]"/>
      <dgm:spPr/>
      <dgm:t>
        <a:bodyPr/>
        <a:lstStyle/>
        <a:p>
          <a:r>
            <a:rPr lang="en-IN" b="1" i="0" dirty="0">
              <a:solidFill>
                <a:srgbClr val="002060"/>
              </a:solidFill>
            </a:rPr>
            <a:t>Availability</a:t>
          </a:r>
          <a:r>
            <a:rPr lang="en-IN" b="0" i="0" dirty="0">
              <a:solidFill>
                <a:srgbClr val="404040"/>
              </a:solidFill>
            </a:rPr>
            <a:t> </a:t>
          </a:r>
          <a:endParaRPr lang="en-IN" dirty="0">
            <a:solidFill>
              <a:srgbClr val="404040"/>
            </a:solidFill>
          </a:endParaRPr>
        </a:p>
      </dgm:t>
    </dgm:pt>
    <dgm:pt modelId="{909AC9ED-2BB5-41C6-916A-B5E9F7737AAD}" type="parTrans" cxnId="{03BDC61D-9626-46DB-B32A-82568D439D52}">
      <dgm:prSet/>
      <dgm:spPr/>
      <dgm:t>
        <a:bodyPr/>
        <a:lstStyle/>
        <a:p>
          <a:endParaRPr lang="en-IN"/>
        </a:p>
      </dgm:t>
    </dgm:pt>
    <dgm:pt modelId="{C28BC0DF-4B9C-4B29-BB12-0BFA106ABA11}" type="sibTrans" cxnId="{03BDC61D-9626-46DB-B32A-82568D439D52}">
      <dgm:prSet/>
      <dgm:spPr/>
      <dgm:t>
        <a:bodyPr/>
        <a:lstStyle/>
        <a:p>
          <a:endParaRPr lang="en-IN"/>
        </a:p>
      </dgm:t>
    </dgm:pt>
    <dgm:pt modelId="{77121BAE-4B60-4D7F-846D-BC836FF6A7AA}" type="pres">
      <dgm:prSet presAssocID="{D6CB32A8-7AD4-46A2-9438-B24C4DA4890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08F6438-5DE0-4A82-B941-AF2F8AE0AA99}" type="pres">
      <dgm:prSet presAssocID="{0F0F956E-2C51-4F52-AACA-50EB13F18AF1}" presName="thickLine" presStyleLbl="alignNode1" presStyleIdx="0" presStyleCnt="1"/>
      <dgm:spPr/>
    </dgm:pt>
    <dgm:pt modelId="{BD886F08-243F-4737-AFE5-F6B739AF566A}" type="pres">
      <dgm:prSet presAssocID="{0F0F956E-2C51-4F52-AACA-50EB13F18AF1}" presName="horz1" presStyleCnt="0"/>
      <dgm:spPr/>
    </dgm:pt>
    <dgm:pt modelId="{31E5A630-A017-4C46-9011-BFAAD9A3013D}" type="pres">
      <dgm:prSet presAssocID="{0F0F956E-2C51-4F52-AACA-50EB13F18AF1}" presName="tx1" presStyleLbl="revTx" presStyleIdx="0" presStyleCnt="4"/>
      <dgm:spPr/>
      <dgm:t>
        <a:bodyPr/>
        <a:lstStyle/>
        <a:p>
          <a:endParaRPr lang="en-US"/>
        </a:p>
      </dgm:t>
    </dgm:pt>
    <dgm:pt modelId="{42A44CE4-2031-47DC-96C9-ED7E14FB2CFC}" type="pres">
      <dgm:prSet presAssocID="{0F0F956E-2C51-4F52-AACA-50EB13F18AF1}" presName="vert1" presStyleCnt="0"/>
      <dgm:spPr/>
    </dgm:pt>
    <dgm:pt modelId="{5C44259E-CA0C-4B2E-897C-BCF23D5E97F1}" type="pres">
      <dgm:prSet presAssocID="{55F3EAF0-B4A8-41C5-B60E-9FEE5EC3CDBC}" presName="vertSpace2a" presStyleCnt="0"/>
      <dgm:spPr/>
    </dgm:pt>
    <dgm:pt modelId="{931D5BD8-DEAF-47BC-A8A2-8183A1E25B6C}" type="pres">
      <dgm:prSet presAssocID="{55F3EAF0-B4A8-41C5-B60E-9FEE5EC3CDBC}" presName="horz2" presStyleCnt="0"/>
      <dgm:spPr/>
    </dgm:pt>
    <dgm:pt modelId="{4ECA96D0-42AB-4314-9A7E-AF82F3101487}" type="pres">
      <dgm:prSet presAssocID="{55F3EAF0-B4A8-41C5-B60E-9FEE5EC3CDBC}" presName="horzSpace2" presStyleCnt="0"/>
      <dgm:spPr/>
    </dgm:pt>
    <dgm:pt modelId="{DBB156F9-B82B-457E-8287-117B4BF82D4E}" type="pres">
      <dgm:prSet presAssocID="{55F3EAF0-B4A8-41C5-B60E-9FEE5EC3CDBC}" presName="tx2" presStyleLbl="revTx" presStyleIdx="1" presStyleCnt="4"/>
      <dgm:spPr/>
      <dgm:t>
        <a:bodyPr/>
        <a:lstStyle/>
        <a:p>
          <a:endParaRPr lang="en-US"/>
        </a:p>
      </dgm:t>
    </dgm:pt>
    <dgm:pt modelId="{D8BFFFC3-9AFB-4CD6-8720-9C2C2905AB9C}" type="pres">
      <dgm:prSet presAssocID="{55F3EAF0-B4A8-41C5-B60E-9FEE5EC3CDBC}" presName="vert2" presStyleCnt="0"/>
      <dgm:spPr/>
    </dgm:pt>
    <dgm:pt modelId="{DD7F65B3-F21E-4661-82CE-7B95DF25706E}" type="pres">
      <dgm:prSet presAssocID="{55F3EAF0-B4A8-41C5-B60E-9FEE5EC3CDBC}" presName="thinLine2b" presStyleLbl="callout" presStyleIdx="0" presStyleCnt="3"/>
      <dgm:spPr/>
    </dgm:pt>
    <dgm:pt modelId="{3E00BEE3-F137-4661-A754-1A79F1A4DCEC}" type="pres">
      <dgm:prSet presAssocID="{55F3EAF0-B4A8-41C5-B60E-9FEE5EC3CDBC}" presName="vertSpace2b" presStyleCnt="0"/>
      <dgm:spPr/>
    </dgm:pt>
    <dgm:pt modelId="{959E874A-2D29-40E3-B8F3-9043F7AD9B8A}" type="pres">
      <dgm:prSet presAssocID="{9B9B27F5-231A-4B57-9326-3C7E0126621F}" presName="horz2" presStyleCnt="0"/>
      <dgm:spPr/>
    </dgm:pt>
    <dgm:pt modelId="{98C87CBF-2899-4F5B-A671-5D947EC05EE2}" type="pres">
      <dgm:prSet presAssocID="{9B9B27F5-231A-4B57-9326-3C7E0126621F}" presName="horzSpace2" presStyleCnt="0"/>
      <dgm:spPr/>
    </dgm:pt>
    <dgm:pt modelId="{AE25511C-FC81-4DB7-B4F7-AE8E61E5A1C5}" type="pres">
      <dgm:prSet presAssocID="{9B9B27F5-231A-4B57-9326-3C7E0126621F}" presName="tx2" presStyleLbl="revTx" presStyleIdx="2" presStyleCnt="4"/>
      <dgm:spPr/>
      <dgm:t>
        <a:bodyPr/>
        <a:lstStyle/>
        <a:p>
          <a:endParaRPr lang="en-US"/>
        </a:p>
      </dgm:t>
    </dgm:pt>
    <dgm:pt modelId="{A3EC43E0-99C8-4AAA-85C6-7D5B0AD43D9B}" type="pres">
      <dgm:prSet presAssocID="{9B9B27F5-231A-4B57-9326-3C7E0126621F}" presName="vert2" presStyleCnt="0"/>
      <dgm:spPr/>
    </dgm:pt>
    <dgm:pt modelId="{C351F837-CD88-4B23-A7DB-F4587F1BA4C5}" type="pres">
      <dgm:prSet presAssocID="{9B9B27F5-231A-4B57-9326-3C7E0126621F}" presName="thinLine2b" presStyleLbl="callout" presStyleIdx="1" presStyleCnt="3"/>
      <dgm:spPr/>
    </dgm:pt>
    <dgm:pt modelId="{CC26569C-4540-4073-A011-B53841084454}" type="pres">
      <dgm:prSet presAssocID="{9B9B27F5-231A-4B57-9326-3C7E0126621F}" presName="vertSpace2b" presStyleCnt="0"/>
      <dgm:spPr/>
    </dgm:pt>
    <dgm:pt modelId="{0D2D8DA0-510A-4E3A-B932-85C247B67DD5}" type="pres">
      <dgm:prSet presAssocID="{D6E2DCAC-5D00-40C9-AD2F-4BE8D5114A48}" presName="horz2" presStyleCnt="0"/>
      <dgm:spPr/>
    </dgm:pt>
    <dgm:pt modelId="{365174DD-03BE-4BBB-BDEC-1CC68D719404}" type="pres">
      <dgm:prSet presAssocID="{D6E2DCAC-5D00-40C9-AD2F-4BE8D5114A48}" presName="horzSpace2" presStyleCnt="0"/>
      <dgm:spPr/>
    </dgm:pt>
    <dgm:pt modelId="{B98C45BB-2671-4F6F-B80F-57621383CD35}" type="pres">
      <dgm:prSet presAssocID="{D6E2DCAC-5D00-40C9-AD2F-4BE8D5114A48}" presName="tx2" presStyleLbl="revTx" presStyleIdx="3" presStyleCnt="4"/>
      <dgm:spPr/>
      <dgm:t>
        <a:bodyPr/>
        <a:lstStyle/>
        <a:p>
          <a:endParaRPr lang="en-US"/>
        </a:p>
      </dgm:t>
    </dgm:pt>
    <dgm:pt modelId="{1D1EF92C-2935-4E4F-8749-8893AFB5677D}" type="pres">
      <dgm:prSet presAssocID="{D6E2DCAC-5D00-40C9-AD2F-4BE8D5114A48}" presName="vert2" presStyleCnt="0"/>
      <dgm:spPr/>
    </dgm:pt>
    <dgm:pt modelId="{AC6E4B38-6809-481E-9B41-356BA3902A97}" type="pres">
      <dgm:prSet presAssocID="{D6E2DCAC-5D00-40C9-AD2F-4BE8D5114A48}" presName="thinLine2b" presStyleLbl="callout" presStyleIdx="2" presStyleCnt="3"/>
      <dgm:spPr/>
    </dgm:pt>
    <dgm:pt modelId="{F7A7BD7C-6C4E-43C7-8753-65B3DE57876E}" type="pres">
      <dgm:prSet presAssocID="{D6E2DCAC-5D00-40C9-AD2F-4BE8D5114A48}" presName="vertSpace2b" presStyleCnt="0"/>
      <dgm:spPr/>
    </dgm:pt>
  </dgm:ptLst>
  <dgm:cxnLst>
    <dgm:cxn modelId="{93C590FA-98FD-4F27-85BF-37AD353C53DB}" type="presOf" srcId="{D6CB32A8-7AD4-46A2-9438-B24C4DA48902}" destId="{77121BAE-4B60-4D7F-846D-BC836FF6A7AA}" srcOrd="0" destOrd="0" presId="urn:microsoft.com/office/officeart/2008/layout/LinedList"/>
    <dgm:cxn modelId="{25A59C7E-8A0B-47CF-AB2B-8E3072102074}" srcId="{D6CB32A8-7AD4-46A2-9438-B24C4DA48902}" destId="{0F0F956E-2C51-4F52-AACA-50EB13F18AF1}" srcOrd="0" destOrd="0" parTransId="{E936FF95-8791-415C-BEFD-32573A3DCCA5}" sibTransId="{FF4D4102-5BDE-4CFA-A16E-4F86E75C29F5}"/>
    <dgm:cxn modelId="{5EDD1734-FDB3-4E61-9F8B-6C0A6D506884}" type="presOf" srcId="{9B9B27F5-231A-4B57-9326-3C7E0126621F}" destId="{AE25511C-FC81-4DB7-B4F7-AE8E61E5A1C5}" srcOrd="0" destOrd="0" presId="urn:microsoft.com/office/officeart/2008/layout/LinedList"/>
    <dgm:cxn modelId="{2C7DB9BC-AC5A-49FA-991D-1EA03B4F61C2}" type="presOf" srcId="{D6E2DCAC-5D00-40C9-AD2F-4BE8D5114A48}" destId="{B98C45BB-2671-4F6F-B80F-57621383CD35}" srcOrd="0" destOrd="0" presId="urn:microsoft.com/office/officeart/2008/layout/LinedList"/>
    <dgm:cxn modelId="{E8F60A2A-CF91-4165-A70F-2AB51CE66F2F}" type="presOf" srcId="{0F0F956E-2C51-4F52-AACA-50EB13F18AF1}" destId="{31E5A630-A017-4C46-9011-BFAAD9A3013D}" srcOrd="0" destOrd="0" presId="urn:microsoft.com/office/officeart/2008/layout/LinedList"/>
    <dgm:cxn modelId="{1745C1DB-7E2E-4F0D-9397-CD3CC152BF67}" srcId="{0F0F956E-2C51-4F52-AACA-50EB13F18AF1}" destId="{9B9B27F5-231A-4B57-9326-3C7E0126621F}" srcOrd="1" destOrd="0" parTransId="{6EF544F4-6AFA-4B23-88FE-53DEB58020F4}" sibTransId="{504CC2BF-FDD0-4A36-8CFA-E4A5424FEBEF}"/>
    <dgm:cxn modelId="{3F8115AB-1998-4A61-B6C7-D20B3FF65017}" srcId="{0F0F956E-2C51-4F52-AACA-50EB13F18AF1}" destId="{55F3EAF0-B4A8-41C5-B60E-9FEE5EC3CDBC}" srcOrd="0" destOrd="0" parTransId="{FD76FC88-D61A-401D-8382-4F1B1F5461DE}" sibTransId="{10279BFD-AA97-4F90-B702-0B78638A7792}"/>
    <dgm:cxn modelId="{03BDC61D-9626-46DB-B32A-82568D439D52}" srcId="{0F0F956E-2C51-4F52-AACA-50EB13F18AF1}" destId="{D6E2DCAC-5D00-40C9-AD2F-4BE8D5114A48}" srcOrd="2" destOrd="0" parTransId="{909AC9ED-2BB5-41C6-916A-B5E9F7737AAD}" sibTransId="{C28BC0DF-4B9C-4B29-BB12-0BFA106ABA11}"/>
    <dgm:cxn modelId="{D93F6550-00DB-4121-BB81-24B8E35C1099}" type="presOf" srcId="{55F3EAF0-B4A8-41C5-B60E-9FEE5EC3CDBC}" destId="{DBB156F9-B82B-457E-8287-117B4BF82D4E}" srcOrd="0" destOrd="0" presId="urn:microsoft.com/office/officeart/2008/layout/LinedList"/>
    <dgm:cxn modelId="{F0AFCBF6-9A4E-4465-954B-54A64772F8AD}" type="presParOf" srcId="{77121BAE-4B60-4D7F-846D-BC836FF6A7AA}" destId="{408F6438-5DE0-4A82-B941-AF2F8AE0AA99}" srcOrd="0" destOrd="0" presId="urn:microsoft.com/office/officeart/2008/layout/LinedList"/>
    <dgm:cxn modelId="{921A7694-72DA-47B6-9220-273EDFA1CA80}" type="presParOf" srcId="{77121BAE-4B60-4D7F-846D-BC836FF6A7AA}" destId="{BD886F08-243F-4737-AFE5-F6B739AF566A}" srcOrd="1" destOrd="0" presId="urn:microsoft.com/office/officeart/2008/layout/LinedList"/>
    <dgm:cxn modelId="{5B2B0DEB-0247-4341-9E0B-8074E3F375F6}" type="presParOf" srcId="{BD886F08-243F-4737-AFE5-F6B739AF566A}" destId="{31E5A630-A017-4C46-9011-BFAAD9A3013D}" srcOrd="0" destOrd="0" presId="urn:microsoft.com/office/officeart/2008/layout/LinedList"/>
    <dgm:cxn modelId="{2E3310BA-CA82-4820-B5E3-7F4828BE64B6}" type="presParOf" srcId="{BD886F08-243F-4737-AFE5-F6B739AF566A}" destId="{42A44CE4-2031-47DC-96C9-ED7E14FB2CFC}" srcOrd="1" destOrd="0" presId="urn:microsoft.com/office/officeart/2008/layout/LinedList"/>
    <dgm:cxn modelId="{59BF07D8-0BFE-479C-839B-ABB3CC2EB08F}" type="presParOf" srcId="{42A44CE4-2031-47DC-96C9-ED7E14FB2CFC}" destId="{5C44259E-CA0C-4B2E-897C-BCF23D5E97F1}" srcOrd="0" destOrd="0" presId="urn:microsoft.com/office/officeart/2008/layout/LinedList"/>
    <dgm:cxn modelId="{504E4D94-6A41-4038-8041-B007DBD673C1}" type="presParOf" srcId="{42A44CE4-2031-47DC-96C9-ED7E14FB2CFC}" destId="{931D5BD8-DEAF-47BC-A8A2-8183A1E25B6C}" srcOrd="1" destOrd="0" presId="urn:microsoft.com/office/officeart/2008/layout/LinedList"/>
    <dgm:cxn modelId="{07F22660-5A0E-4C90-8638-F4F6B9212DDF}" type="presParOf" srcId="{931D5BD8-DEAF-47BC-A8A2-8183A1E25B6C}" destId="{4ECA96D0-42AB-4314-9A7E-AF82F3101487}" srcOrd="0" destOrd="0" presId="urn:microsoft.com/office/officeart/2008/layout/LinedList"/>
    <dgm:cxn modelId="{96620F03-BA3F-41CD-A766-D07CFCCA5945}" type="presParOf" srcId="{931D5BD8-DEAF-47BC-A8A2-8183A1E25B6C}" destId="{DBB156F9-B82B-457E-8287-117B4BF82D4E}" srcOrd="1" destOrd="0" presId="urn:microsoft.com/office/officeart/2008/layout/LinedList"/>
    <dgm:cxn modelId="{7BB6C178-D9C3-45B9-97B5-060E65BB30FC}" type="presParOf" srcId="{931D5BD8-DEAF-47BC-A8A2-8183A1E25B6C}" destId="{D8BFFFC3-9AFB-4CD6-8720-9C2C2905AB9C}" srcOrd="2" destOrd="0" presId="urn:microsoft.com/office/officeart/2008/layout/LinedList"/>
    <dgm:cxn modelId="{34759FF3-B76D-4F13-823E-ECEC629EEDF3}" type="presParOf" srcId="{42A44CE4-2031-47DC-96C9-ED7E14FB2CFC}" destId="{DD7F65B3-F21E-4661-82CE-7B95DF25706E}" srcOrd="2" destOrd="0" presId="urn:microsoft.com/office/officeart/2008/layout/LinedList"/>
    <dgm:cxn modelId="{4FCF4EF7-8B48-40BB-8736-6280CAFB512F}" type="presParOf" srcId="{42A44CE4-2031-47DC-96C9-ED7E14FB2CFC}" destId="{3E00BEE3-F137-4661-A754-1A79F1A4DCEC}" srcOrd="3" destOrd="0" presId="urn:microsoft.com/office/officeart/2008/layout/LinedList"/>
    <dgm:cxn modelId="{D9023D2E-465D-4B3C-8331-A1142CAE38AD}" type="presParOf" srcId="{42A44CE4-2031-47DC-96C9-ED7E14FB2CFC}" destId="{959E874A-2D29-40E3-B8F3-9043F7AD9B8A}" srcOrd="4" destOrd="0" presId="urn:microsoft.com/office/officeart/2008/layout/LinedList"/>
    <dgm:cxn modelId="{DB1D9E4B-D0AE-4AC1-974C-6FBE96987A15}" type="presParOf" srcId="{959E874A-2D29-40E3-B8F3-9043F7AD9B8A}" destId="{98C87CBF-2899-4F5B-A671-5D947EC05EE2}" srcOrd="0" destOrd="0" presId="urn:microsoft.com/office/officeart/2008/layout/LinedList"/>
    <dgm:cxn modelId="{42E8B429-B430-4E94-B96D-3784A865CCC3}" type="presParOf" srcId="{959E874A-2D29-40E3-B8F3-9043F7AD9B8A}" destId="{AE25511C-FC81-4DB7-B4F7-AE8E61E5A1C5}" srcOrd="1" destOrd="0" presId="urn:microsoft.com/office/officeart/2008/layout/LinedList"/>
    <dgm:cxn modelId="{B9F5D2F5-FB18-4420-9E61-08AD48C8C9E9}" type="presParOf" srcId="{959E874A-2D29-40E3-B8F3-9043F7AD9B8A}" destId="{A3EC43E0-99C8-4AAA-85C6-7D5B0AD43D9B}" srcOrd="2" destOrd="0" presId="urn:microsoft.com/office/officeart/2008/layout/LinedList"/>
    <dgm:cxn modelId="{CC976CF7-8C01-49F8-BCA1-8B2613013D66}" type="presParOf" srcId="{42A44CE4-2031-47DC-96C9-ED7E14FB2CFC}" destId="{C351F837-CD88-4B23-A7DB-F4587F1BA4C5}" srcOrd="5" destOrd="0" presId="urn:microsoft.com/office/officeart/2008/layout/LinedList"/>
    <dgm:cxn modelId="{B5481D29-9EC5-4FC8-A951-3332BE966371}" type="presParOf" srcId="{42A44CE4-2031-47DC-96C9-ED7E14FB2CFC}" destId="{CC26569C-4540-4073-A011-B53841084454}" srcOrd="6" destOrd="0" presId="urn:microsoft.com/office/officeart/2008/layout/LinedList"/>
    <dgm:cxn modelId="{6E8721A4-F727-4353-9C4B-7DEAC0E9DB8A}" type="presParOf" srcId="{42A44CE4-2031-47DC-96C9-ED7E14FB2CFC}" destId="{0D2D8DA0-510A-4E3A-B932-85C247B67DD5}" srcOrd="7" destOrd="0" presId="urn:microsoft.com/office/officeart/2008/layout/LinedList"/>
    <dgm:cxn modelId="{B84CCAF1-409C-4534-BFDF-8B421F007513}" type="presParOf" srcId="{0D2D8DA0-510A-4E3A-B932-85C247B67DD5}" destId="{365174DD-03BE-4BBB-BDEC-1CC68D719404}" srcOrd="0" destOrd="0" presId="urn:microsoft.com/office/officeart/2008/layout/LinedList"/>
    <dgm:cxn modelId="{843121F0-FFA0-49C9-9C7A-B6181F29A2BD}" type="presParOf" srcId="{0D2D8DA0-510A-4E3A-B932-85C247B67DD5}" destId="{B98C45BB-2671-4F6F-B80F-57621383CD35}" srcOrd="1" destOrd="0" presId="urn:microsoft.com/office/officeart/2008/layout/LinedList"/>
    <dgm:cxn modelId="{49917AF3-1BE8-453F-99EB-03C0FBE628A7}" type="presParOf" srcId="{0D2D8DA0-510A-4E3A-B932-85C247B67DD5}" destId="{1D1EF92C-2935-4E4F-8749-8893AFB5677D}" srcOrd="2" destOrd="0" presId="urn:microsoft.com/office/officeart/2008/layout/LinedList"/>
    <dgm:cxn modelId="{A10B7E9D-6CFF-4150-9EB5-EA0DB5F348BC}" type="presParOf" srcId="{42A44CE4-2031-47DC-96C9-ED7E14FB2CFC}" destId="{AC6E4B38-6809-481E-9B41-356BA3902A97}" srcOrd="8" destOrd="0" presId="urn:microsoft.com/office/officeart/2008/layout/LinedList"/>
    <dgm:cxn modelId="{D379ED20-A146-4899-A827-F94A92EEDCC2}" type="presParOf" srcId="{42A44CE4-2031-47DC-96C9-ED7E14FB2CFC}" destId="{F7A7BD7C-6C4E-43C7-8753-65B3DE57876E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32AB6387-58E5-4838-AE73-7A5C85FE6658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FA371F96-DA03-40A9-A038-65DCC332C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70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4b7379e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8" y="781050"/>
            <a:ext cx="6948487" cy="39100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4b7379ecf_0_0:notes"/>
          <p:cNvSpPr txBox="1">
            <a:spLocks noGrp="1"/>
          </p:cNvSpPr>
          <p:nvPr>
            <p:ph type="body" idx="1"/>
          </p:nvPr>
        </p:nvSpPr>
        <p:spPr>
          <a:xfrm>
            <a:off x="947209" y="4951750"/>
            <a:ext cx="5209646" cy="4691200"/>
          </a:xfrm>
          <a:prstGeom prst="rect">
            <a:avLst/>
          </a:prstGeom>
        </p:spPr>
        <p:txBody>
          <a:bodyPr spcFirstLastPara="1" wrap="square" lIns="99059" tIns="49516" rIns="99059" bIns="49516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178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2425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8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695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6195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Section Header">
  <p:cSld name="1_Section Header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cap="none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>
            <a:lvl1pPr marL="342900" lvl="0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1500">
                <a:solidFill>
                  <a:srgbClr val="888888"/>
                </a:solidFill>
              </a:defRPr>
            </a:lvl1pPr>
            <a:lvl2pPr marL="685800" lvl="1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350">
                <a:solidFill>
                  <a:srgbClr val="888888"/>
                </a:solidFill>
              </a:defRPr>
            </a:lvl2pPr>
            <a:lvl3pPr marL="1028700" lvl="2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200">
                <a:solidFill>
                  <a:srgbClr val="888888"/>
                </a:solidFill>
              </a:defRPr>
            </a:lvl3pPr>
            <a:lvl4pPr marL="1371600" lvl="3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4pPr>
            <a:lvl5pPr marL="1714500" lvl="4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5pPr>
            <a:lvl6pPr marL="2057400" lvl="5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6pPr>
            <a:lvl7pPr marL="2400300" lvl="6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7pPr>
            <a:lvl8pPr marL="2743200" lvl="7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8pPr>
            <a:lvl9pPr marL="3086100" lvl="8" indent="-171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05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94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578196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0" r:id="rId3"/>
    <p:sldLayoutId id="2147483681" r:id="rId4"/>
    <p:sldLayoutId id="2147483683" r:id="rId5"/>
    <p:sldLayoutId id="2147483684" r:id="rId6"/>
    <p:sldLayoutId id="2147483685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  <p:sldLayoutId id="2147483679" r:id="rId2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egex101.com/" TargetMode="External"/><Relationship Id="rId2" Type="http://schemas.openxmlformats.org/officeDocument/2006/relationships/hyperlink" Target="https://www.thegeekstuff.com/linux-101-hacks-ebook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youtube.com/user/IBMSecuritySupport" TargetMode="External"/><Relationship Id="rId4" Type="http://schemas.openxmlformats.org/officeDocument/2006/relationships/hyperlink" Target="https://www.securitylearningacademy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mailto:pavaskarmahesh@gmail.com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17/06/relationships/model3d" Target="NULL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18.png"/><Relationship Id="rId10" Type="http://schemas.microsoft.com/office/2007/relationships/diagramDrawing" Target="../diagrams/drawing1.xml"/><Relationship Id="rId4" Type="http://schemas.openxmlformats.org/officeDocument/2006/relationships/image" Target="NULL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836888" y="1745754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Welcome!!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836888" y="2321818"/>
            <a:ext cx="3470076" cy="321940"/>
          </a:xfrm>
          <a:prstGeom prst="rect">
            <a:avLst/>
          </a:prstGeom>
        </p:spPr>
        <p:txBody>
          <a:bodyPr/>
          <a:lstStyle/>
          <a:p>
            <a:pPr marL="0" lvl="0" indent="0" algn="ctr">
              <a:buNone/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FDP – Cyber Security (SIEM)</a:t>
            </a:r>
          </a:p>
          <a:p>
            <a:pPr marL="0" lvl="0" indent="0" algn="ctr">
              <a:buNone/>
            </a:pPr>
            <a:r>
              <a:rPr lang="en-GB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Security Information and Event </a:t>
            </a:r>
            <a:r>
              <a:rPr lang="en-GB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</a:t>
            </a:r>
            <a:r>
              <a:rPr lang="en-GB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gt.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8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339502"/>
            <a:ext cx="7416824" cy="576064"/>
          </a:xfrm>
        </p:spPr>
        <p:txBody>
          <a:bodyPr/>
          <a:lstStyle/>
          <a:p>
            <a:r>
              <a:rPr lang="en-US" sz="2400" dirty="0"/>
              <a:t>Cyber attack Techniques and Types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493DB113-D980-4D0A-8099-D49331C6E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31590"/>
            <a:ext cx="8928992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8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483518"/>
            <a:ext cx="7200800" cy="576064"/>
          </a:xfrm>
        </p:spPr>
        <p:txBody>
          <a:bodyPr/>
          <a:lstStyle/>
          <a:p>
            <a:r>
              <a:rPr lang="en-GB" b="1" dirty="0"/>
              <a:t>Attack Frameworks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95536" y="1203598"/>
            <a:ext cx="6552728" cy="3429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MITRE ATT&amp;CK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MITRE CAPEC Framework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NIST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 smtClean="0"/>
              <a:t>OWASP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67494"/>
            <a:ext cx="7200800" cy="576064"/>
          </a:xfrm>
        </p:spPr>
        <p:txBody>
          <a:bodyPr/>
          <a:lstStyle/>
          <a:p>
            <a:r>
              <a:rPr lang="en-GB" dirty="0" smtClean="0"/>
              <a:t>FDP Lab Structure - </a:t>
            </a:r>
            <a:r>
              <a:rPr lang="en-GB" dirty="0" err="1" smtClean="0"/>
              <a:t>Splunk</a:t>
            </a:r>
            <a:endParaRPr lang="en-US" dirty="0"/>
          </a:p>
        </p:txBody>
      </p:sp>
      <p:pic>
        <p:nvPicPr>
          <p:cNvPr id="2050" name="Picture 2" descr="About Splunk Enterprise deployments - Splunk Document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31590"/>
            <a:ext cx="5184576" cy="386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24128" y="1563638"/>
            <a:ext cx="30315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 will use AIO (All-in-one)</a:t>
            </a:r>
          </a:p>
          <a:p>
            <a:endParaRPr lang="en-GB" dirty="0"/>
          </a:p>
          <a:p>
            <a:r>
              <a:rPr lang="en-GB" dirty="0" smtClean="0"/>
              <a:t>60 days trial version </a:t>
            </a:r>
            <a:r>
              <a:rPr lang="en-GB" dirty="0" err="1" smtClean="0"/>
              <a:t>splunk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56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67494"/>
            <a:ext cx="7200800" cy="576064"/>
          </a:xfrm>
        </p:spPr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Splunk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496" y="1131590"/>
            <a:ext cx="83529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* Visit www.splunk.com -&gt; Click on Free </a:t>
            </a:r>
            <a:r>
              <a:rPr lang="en-GB" dirty="0" err="1" smtClean="0"/>
              <a:t>Splunk</a:t>
            </a:r>
            <a:r>
              <a:rPr lang="en-GB" dirty="0" smtClean="0"/>
              <a:t> -&gt; Create account</a:t>
            </a:r>
          </a:p>
          <a:p>
            <a:endParaRPr lang="en-GB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593255"/>
            <a:ext cx="6948264" cy="32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18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Pre-requisites Or Good to have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-9042" y="815904"/>
            <a:ext cx="9144000" cy="288032"/>
          </a:xfrm>
        </p:spPr>
        <p:txBody>
          <a:bodyPr/>
          <a:lstStyle/>
          <a:p>
            <a:r>
              <a:rPr lang="en-US" b="1" dirty="0"/>
              <a:t>Success</a:t>
            </a:r>
            <a:r>
              <a:rPr lang="en-US" dirty="0"/>
              <a:t> is no accident. ...</a:t>
            </a:r>
          </a:p>
          <a:p>
            <a:pPr lvl="0"/>
            <a:endParaRPr lang="en-US" altLang="ko-KR" dirty="0"/>
          </a:p>
        </p:txBody>
      </p:sp>
      <p:grpSp>
        <p:nvGrpSpPr>
          <p:cNvPr id="5" name="Group 4"/>
          <p:cNvGrpSpPr/>
          <p:nvPr/>
        </p:nvGrpSpPr>
        <p:grpSpPr>
          <a:xfrm>
            <a:off x="2357233" y="1816237"/>
            <a:ext cx="1926735" cy="1341628"/>
            <a:chOff x="803640" y="3362835"/>
            <a:chExt cx="2059657" cy="1341628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688800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Linux 101 Hacks Book</a:t>
              </a: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  <a:hlinkClick r:id="rId2"/>
                </a:rPr>
                <a:t>https://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  <a:hlinkClick r:id="rId2"/>
                </a:rPr>
                <a:t>www.thegeekstuff.com/linux-101-hacks-ebook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Linux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17473" y="1816237"/>
            <a:ext cx="1926735" cy="972296"/>
            <a:chOff x="803640" y="3362835"/>
            <a:chExt cx="2059657" cy="972296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TCP/IP </a:t>
              </a:r>
              <a:r>
                <a:rPr lang="en-US" sz="1200" dirty="0">
                  <a:solidFill>
                    <a:schemeClr val="bg1"/>
                  </a:solidFill>
                </a:rPr>
                <a:t>Protocol Suite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Book by Behrouz A. </a:t>
              </a:r>
              <a:r>
                <a:rPr lang="en-US" sz="1200" dirty="0" err="1" smtClean="0">
                  <a:solidFill>
                    <a:schemeClr val="bg1"/>
                  </a:solidFill>
                </a:rPr>
                <a:t>Forouzan</a:t>
              </a:r>
              <a:r>
                <a:rPr lang="en-US" sz="1200" dirty="0" smtClean="0">
                  <a:solidFill>
                    <a:schemeClr val="bg1"/>
                  </a:solidFill>
                </a:rPr>
                <a:t> OR PPT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Network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677713" y="1816237"/>
            <a:ext cx="1926735" cy="1156962"/>
            <a:chOff x="803640" y="3362835"/>
            <a:chExt cx="2059657" cy="1156962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688800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Any database not limited PostgreSQL ..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Revisit DDL, DML and DCL queries.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Database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357232" y="3270488"/>
            <a:ext cx="1926735" cy="787630"/>
            <a:chOff x="803640" y="3362835"/>
            <a:chExt cx="2059657" cy="787630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688800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hlinkClick r:id="rId3"/>
                </a:rPr>
                <a:t>https://regex101.com</a:t>
              </a:r>
              <a:r>
                <a:rPr lang="en-US" sz="1200" dirty="0" smtClean="0">
                  <a:solidFill>
                    <a:schemeClr val="bg1"/>
                  </a:solidFill>
                  <a:hlinkClick r:id="rId3"/>
                </a:rPr>
                <a:t>/</a:t>
              </a:r>
              <a:endParaRPr lang="en-US" sz="1200" dirty="0" smtClean="0">
                <a:solidFill>
                  <a:schemeClr val="bg1"/>
                </a:solidFill>
              </a:endParaRPr>
            </a:p>
            <a:p>
              <a:pPr algn="ctr"/>
              <a:endParaRPr lang="en-US" sz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Regular Expression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17472" y="3270488"/>
            <a:ext cx="1926735" cy="972296"/>
            <a:chOff x="803640" y="3362835"/>
            <a:chExt cx="2059657" cy="972296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688800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Linux, Windows, Firewall</a:t>
              </a:r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,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Proxies, Router, Application logs etc.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Important Devices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77712" y="3270488"/>
            <a:ext cx="1926735" cy="1341628"/>
            <a:chOff x="803640" y="3362835"/>
            <a:chExt cx="2059657" cy="134162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688800"/>
              <a:ext cx="205965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  <a:hlinkClick r:id="rId4"/>
                </a:rPr>
                <a:t>https://www.securitylearningacademy.com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  <a:hlinkClick r:id="rId4"/>
                </a:rPr>
                <a:t>/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  <a:hlinkClick r:id="rId5"/>
                </a:rPr>
                <a:t>https://</a:t>
              </a:r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  <a:hlinkClick r:id="rId5"/>
                </a:rPr>
                <a:t>www.youtube.com/user/IBMSecuritySupport</a:t>
              </a:r>
              <a:endParaRPr lang="en-US" altLang="ko-KR" sz="1200" dirty="0" smtClean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Study Link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395536" y="1600213"/>
            <a:ext cx="1728192" cy="27363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39552" y="3024816"/>
            <a:ext cx="1440160" cy="832784"/>
            <a:chOff x="803640" y="3315210"/>
            <a:chExt cx="2059657" cy="832784"/>
          </a:xfrm>
        </p:grpSpPr>
        <p:sp>
          <p:nvSpPr>
            <p:cNvPr id="28" name="TextBox 27"/>
            <p:cNvSpPr txBox="1"/>
            <p:nvPr/>
          </p:nvSpPr>
          <p:spPr>
            <a:xfrm>
              <a:off x="803640" y="387099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3640" y="3315210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cs typeface="Arial" pitchFamily="34" charset="0"/>
                </a:rPr>
                <a:t>Information Security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6" name="Oval 25"/>
          <p:cNvSpPr/>
          <p:nvPr/>
        </p:nvSpPr>
        <p:spPr>
          <a:xfrm>
            <a:off x="802432" y="1954736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Block Arc 14"/>
          <p:cNvSpPr/>
          <p:nvPr/>
        </p:nvSpPr>
        <p:spPr>
          <a:xfrm rot="16200000">
            <a:off x="1089596" y="2241788"/>
            <a:ext cx="340071" cy="34029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32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Defense-in-Depth Strategy.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2568" y="2042393"/>
            <a:ext cx="253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hello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Image result for multi layered defense strate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4680520" cy="3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8024" y="1772709"/>
            <a:ext cx="4032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Policies , Procedures, Awareness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Non Technical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Because Human is weakest link</a:t>
            </a:r>
          </a:p>
          <a:p>
            <a:endParaRPr lang="en-GB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2) Physical Security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Access control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Locks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Camera</a:t>
            </a:r>
          </a:p>
          <a:p>
            <a:endParaRPr lang="en-GB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203598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Multilayer defence strategy 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4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Defense-in-Depth Strategy.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2568" y="2042393"/>
            <a:ext cx="253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hello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Image result for multi layered defense strate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4680520" cy="3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88024" y="1772709"/>
            <a:ext cx="40324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3) Perimeter Security</a:t>
            </a: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Firewall, IPS, IDS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Segmentation VLAN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File permission, User access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4) Internal Network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Best practices - Routing Protocol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Control plain policing – Permit &amp; deny filter, QoS filter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Hardening – Disable unwanted services, disable unwanted features.</a:t>
            </a:r>
          </a:p>
          <a:p>
            <a:endParaRPr lang="en-GB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203598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Multilayer defence strategy 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1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Defense-in-Depth Strategy.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2568" y="2042393"/>
            <a:ext cx="253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hello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Image result for multi layered defense strate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4680520" cy="3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397586"/>
            <a:ext cx="41764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5) Host Security</a:t>
            </a:r>
          </a:p>
          <a:p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Antivirus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Password policies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Malware protection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VPN – remote access</a:t>
            </a:r>
          </a:p>
          <a:p>
            <a:endParaRPr lang="en-GB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6) Application Security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Application Robustness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Quality assurance testing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Broken software – open window for attacker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Keep up to date software</a:t>
            </a:r>
          </a:p>
          <a:p>
            <a:endParaRPr lang="en-GB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80112" y="100864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Multilayer defence strategy 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6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dirty="0"/>
              <a:t>Defense-in-Depth Strategy.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2568" y="2042393"/>
            <a:ext cx="2532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hello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 descr="Image result for multi layered defense strate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7574"/>
            <a:ext cx="4680520" cy="3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860032" y="1397586"/>
            <a:ext cx="4176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7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) Data Security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Encryption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Backup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Monitor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80112" y="1008640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Multilayer defence strategy </a:t>
            </a:r>
            <a:r>
              <a:rPr lang="en-GB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3200" dirty="0" smtClean="0"/>
              <a:t>ERIN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1042807"/>
            <a:ext cx="7776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E : Events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 : Rules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I   : Incidents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N  : Notification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Note : Right person should get notification about the incident via </a:t>
            </a:r>
          </a:p>
          <a:p>
            <a:pPr marL="800100" lvl="1" indent="-342900">
              <a:buAutoNum type="alphaUcParenR"/>
            </a:pPr>
            <a:r>
              <a:rPr lang="en-GB" sz="1200" dirty="0" smtClean="0">
                <a:solidFill>
                  <a:schemeClr val="bg1"/>
                </a:solidFill>
              </a:rPr>
              <a:t>Email</a:t>
            </a:r>
          </a:p>
          <a:p>
            <a:pPr marL="800100" lvl="1" indent="-342900">
              <a:buAutoNum type="alphaUcParenR"/>
            </a:pPr>
            <a:r>
              <a:rPr lang="en-GB" sz="1200" dirty="0" smtClean="0">
                <a:solidFill>
                  <a:schemeClr val="bg1"/>
                </a:solidFill>
              </a:rPr>
              <a:t>Ticketing system : using API</a:t>
            </a:r>
          </a:p>
          <a:p>
            <a:pPr lvl="1"/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smtClean="0">
                <a:solidFill>
                  <a:schemeClr val="bg1"/>
                </a:solidFill>
              </a:rPr>
              <a:t>     BMC remedy, Service now, Jira, IBM Resilient etc.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Normally when incident occurs </a:t>
            </a:r>
          </a:p>
          <a:p>
            <a:pPr lvl="1"/>
            <a:r>
              <a:rPr lang="en-GB" sz="1600" dirty="0" smtClean="0">
                <a:solidFill>
                  <a:schemeClr val="bg1"/>
                </a:solidFill>
              </a:rPr>
              <a:t>L1 team </a:t>
            </a:r>
            <a:r>
              <a:rPr lang="en-GB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L2 Team   L3 / CIRT Team </a:t>
            </a:r>
            <a:endParaRPr lang="en-GB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57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#</a:t>
            </a:r>
            <a:r>
              <a:rPr lang="en-US" altLang="ko-KR" dirty="0"/>
              <a:t>w</a:t>
            </a:r>
            <a:r>
              <a:rPr lang="en-US" altLang="ko-KR" dirty="0" smtClean="0"/>
              <a:t>hoami 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7504" y="661442"/>
            <a:ext cx="7416824" cy="288032"/>
          </a:xfrm>
        </p:spPr>
        <p:txBody>
          <a:bodyPr/>
          <a:lstStyle/>
          <a:p>
            <a:pPr lvl="0"/>
            <a:r>
              <a:rPr lang="en-US" altLang="ko-KR" dirty="0" smtClean="0"/>
              <a:t>Mahesh Pavaskar (SIEM Architect | Cyber Security &amp; Threat Intelligence Engineer)</a:t>
            </a:r>
            <a:endParaRPr lang="en-US" altLang="ko-KR" dirty="0"/>
          </a:p>
        </p:txBody>
      </p:sp>
      <p:sp>
        <p:nvSpPr>
          <p:cNvPr id="6" name="Oval 5"/>
          <p:cNvSpPr/>
          <p:nvPr/>
        </p:nvSpPr>
        <p:spPr>
          <a:xfrm>
            <a:off x="899592" y="1963433"/>
            <a:ext cx="1512168" cy="15121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hord 14"/>
          <p:cNvSpPr/>
          <p:nvPr/>
        </p:nvSpPr>
        <p:spPr>
          <a:xfrm>
            <a:off x="1288829" y="2256586"/>
            <a:ext cx="733693" cy="92586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1854" y="1655664"/>
            <a:ext cx="1960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12,8+ years of  Experience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10050" y="3932328"/>
            <a:ext cx="1944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29+ Certification </a:t>
            </a:r>
          </a:p>
          <a:p>
            <a:r>
              <a:rPr lang="en-GB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Cisco Authorized Trainer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10050" y="2766855"/>
            <a:ext cx="180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Research + Industry Background</a:t>
            </a:r>
          </a:p>
          <a:p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3392122" y="1559698"/>
            <a:ext cx="531721" cy="5317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Pie 24"/>
          <p:cNvSpPr/>
          <p:nvPr/>
        </p:nvSpPr>
        <p:spPr>
          <a:xfrm>
            <a:off x="3508714" y="1677117"/>
            <a:ext cx="298536" cy="296883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392122" y="2766856"/>
            <a:ext cx="531721" cy="5317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Round Same Side Corner Rectangle 6"/>
          <p:cNvSpPr>
            <a:spLocks noChangeAspect="1"/>
          </p:cNvSpPr>
          <p:nvPr/>
        </p:nvSpPr>
        <p:spPr>
          <a:xfrm rot="2700000">
            <a:off x="3613085" y="2844235"/>
            <a:ext cx="89795" cy="360000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3392122" y="3974014"/>
            <a:ext cx="531721" cy="5317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Parallelogram 15"/>
          <p:cNvSpPr/>
          <p:nvPr/>
        </p:nvSpPr>
        <p:spPr>
          <a:xfrm rot="16200000">
            <a:off x="3512451" y="4062467"/>
            <a:ext cx="291063" cy="31506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41005" y="1627332"/>
            <a:ext cx="1886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Education :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M. Tech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VJTI Mumbai 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6296" y="4659982"/>
            <a:ext cx="18001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Continue………….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82145" y="2877893"/>
            <a:ext cx="2126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QRadar 7+ years of Experience</a:t>
            </a:r>
          </a:p>
          <a:p>
            <a:r>
              <a:rPr lang="en-GB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Tech talk no - 64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6344450" y="1559697"/>
            <a:ext cx="531721" cy="5317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6344450" y="2766855"/>
            <a:ext cx="531721" cy="5317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6344450" y="3974013"/>
            <a:ext cx="531721" cy="5317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Rectangle 9"/>
          <p:cNvSpPr/>
          <p:nvPr/>
        </p:nvSpPr>
        <p:spPr>
          <a:xfrm>
            <a:off x="6477946" y="2908811"/>
            <a:ext cx="264728" cy="2478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Rectangle 16"/>
          <p:cNvSpPr/>
          <p:nvPr/>
        </p:nvSpPr>
        <p:spPr>
          <a:xfrm rot="2700000">
            <a:off x="6510029" y="4075710"/>
            <a:ext cx="200561" cy="359568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Oval 21"/>
          <p:cNvSpPr>
            <a:spLocks noChangeAspect="1"/>
          </p:cNvSpPr>
          <p:nvPr/>
        </p:nvSpPr>
        <p:spPr>
          <a:xfrm>
            <a:off x="6477914" y="1677117"/>
            <a:ext cx="283944" cy="286316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5576" y="3697014"/>
            <a:ext cx="1960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Learning never Ends….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54372" y="3989166"/>
            <a:ext cx="1944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BE: Best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outgoing Student</a:t>
            </a:r>
          </a:p>
          <a:p>
            <a:r>
              <a:rPr lang="en-US" altLang="ko-KR" sz="1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Mtech:Student</a:t>
            </a:r>
            <a:r>
              <a:rPr lang="en-US" altLang="ko-KR" sz="1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of the Year </a:t>
            </a:r>
            <a:endParaRPr lang="ko-KR" altLang="en-US" sz="1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97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27784" y="2211710"/>
            <a:ext cx="6408712" cy="576064"/>
          </a:xfrm>
        </p:spPr>
        <p:txBody>
          <a:bodyPr/>
          <a:lstStyle/>
          <a:p>
            <a:r>
              <a:rPr lang="en-GB" dirty="0" smtClean="0"/>
              <a:t>Why SIEM?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5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3200" dirty="0" smtClean="0"/>
              <a:t>Why SIEM needed?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1042807"/>
            <a:ext cx="7776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Gather information at one place and help to monitor security posture of organisation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Detect suspicious behaviour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Detect problems before they become breaches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Monitor &amp; enforce corporate policies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Reports : Regulatory compliances – PCI, HIPAA </a:t>
            </a:r>
            <a:r>
              <a:rPr lang="en-GB" dirty="0" err="1" smtClean="0">
                <a:solidFill>
                  <a:schemeClr val="bg1"/>
                </a:solidFill>
              </a:rPr>
              <a:t>etc</a:t>
            </a:r>
            <a:endParaRPr lang="en-GB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8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3200" dirty="0" smtClean="0"/>
              <a:t>What SIEM / QRadar does?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24628" y="987574"/>
            <a:ext cx="88569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/>
                </a:solidFill>
              </a:rPr>
              <a:t>Main functions</a:t>
            </a:r>
          </a:p>
          <a:p>
            <a:endParaRPr lang="en-GB" dirty="0" smtClean="0">
              <a:solidFill>
                <a:schemeClr val="bg1"/>
              </a:solidFill>
            </a:endParaRPr>
          </a:p>
          <a:p>
            <a:pPr marL="800100" lvl="1" indent="-342900">
              <a:buAutoNum type="alphaUcParenR"/>
            </a:pPr>
            <a:r>
              <a:rPr lang="en-GB" dirty="0" smtClean="0">
                <a:solidFill>
                  <a:schemeClr val="bg1"/>
                </a:solidFill>
              </a:rPr>
              <a:t>Collect logs from different endpoints like Firewall, IDS/IPS, AD, Antivirus, Wireless controller, Linux servers, windows servers, proxies etc.</a:t>
            </a:r>
          </a:p>
          <a:p>
            <a:pPr marL="800100" lvl="1" indent="-342900">
              <a:buAutoNum type="alphaUcParenR"/>
            </a:pPr>
            <a:r>
              <a:rPr lang="en-GB" dirty="0" smtClean="0">
                <a:solidFill>
                  <a:schemeClr val="bg1"/>
                </a:solidFill>
              </a:rPr>
              <a:t>Logging and reporting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smtClean="0">
                <a:solidFill>
                  <a:schemeClr val="bg1"/>
                </a:solidFill>
              </a:rPr>
              <a:t>  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Log user access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  Track system changes</a:t>
            </a:r>
          </a:p>
          <a:p>
            <a:pPr lvl="1"/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 Monitor corporate policies and alert if policy violation happens</a:t>
            </a:r>
          </a:p>
          <a:p>
            <a:pPr lvl="1"/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 Provide reports for audit purpose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C) Correlation and Cross-correlation</a:t>
            </a:r>
          </a:p>
          <a:p>
            <a:pPr lvl="1"/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 Combine data from different sources</a:t>
            </a:r>
          </a:p>
          <a:p>
            <a:pPr lvl="1"/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 Identify Hidden threats</a:t>
            </a:r>
          </a:p>
          <a:p>
            <a:pPr lvl="1"/>
            <a:r>
              <a:rPr lang="en-GB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    Reduce false positives</a:t>
            </a:r>
          </a:p>
          <a:p>
            <a:pPr lvl="1"/>
            <a:r>
              <a:rPr lang="en-GB" dirty="0" smtClean="0">
                <a:solidFill>
                  <a:schemeClr val="bg1"/>
                </a:solidFill>
                <a:sym typeface="Wingdings" panose="05000000000000000000" pitchFamily="2" charset="2"/>
              </a:rPr>
              <a:t>D) Real time alert generation.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23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3200" dirty="0" smtClean="0"/>
              <a:t>What </a:t>
            </a:r>
            <a:r>
              <a:rPr lang="en-US" sz="3200" dirty="0"/>
              <a:t>is </a:t>
            </a:r>
            <a:r>
              <a:rPr lang="en-US" sz="3200" dirty="0" smtClean="0"/>
              <a:t>SIEM </a:t>
            </a:r>
            <a:r>
              <a:rPr lang="en-US" sz="2000" dirty="0" smtClean="0"/>
              <a:t>(SIM + SEM)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1042807"/>
            <a:ext cx="85689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SIEM – Security Information / Incident &amp; Event Management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SIEM </a:t>
            </a:r>
            <a:r>
              <a:rPr lang="en-US" dirty="0" smtClean="0">
                <a:solidFill>
                  <a:schemeClr val="bg1"/>
                </a:solidFill>
              </a:rPr>
              <a:t>acronym is ”sim”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SIEM tools provides real time alerts or risk to organization.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In market there are so many SIEM products like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A) IBM QRadar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B) </a:t>
            </a:r>
            <a:r>
              <a:rPr lang="en-US" dirty="0" err="1">
                <a:solidFill>
                  <a:schemeClr val="bg1"/>
                </a:solidFill>
              </a:rPr>
              <a:t>Arcsight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C) </a:t>
            </a:r>
            <a:r>
              <a:rPr lang="en-US" dirty="0" err="1">
                <a:solidFill>
                  <a:schemeClr val="bg1"/>
                </a:solidFill>
              </a:rPr>
              <a:t>LogRhythm</a:t>
            </a:r>
            <a:endParaRPr lang="en-US" dirty="0">
              <a:solidFill>
                <a:schemeClr val="bg1"/>
              </a:solidFill>
            </a:endParaRPr>
          </a:p>
          <a:p>
            <a:pPr lvl="2"/>
            <a:r>
              <a:rPr lang="en-US" dirty="0">
                <a:solidFill>
                  <a:schemeClr val="bg1"/>
                </a:solidFill>
              </a:rPr>
              <a:t>D) </a:t>
            </a:r>
            <a:r>
              <a:rPr lang="en-US" dirty="0" err="1">
                <a:solidFill>
                  <a:schemeClr val="bg1"/>
                </a:solidFill>
              </a:rPr>
              <a:t>Splunk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r>
              <a:rPr lang="en-US" dirty="0" smtClean="0">
                <a:solidFill>
                  <a:schemeClr val="bg1"/>
                </a:solidFill>
              </a:rPr>
              <a:t>……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50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Question?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b="1" dirty="0" smtClean="0"/>
              <a:t>Is Firewall</a:t>
            </a:r>
            <a:r>
              <a:rPr lang="en-US" b="1" dirty="0"/>
              <a:t>, IDS, IPS, Antivirus </a:t>
            </a:r>
            <a:r>
              <a:rPr lang="en-US" b="1" dirty="0" smtClean="0"/>
              <a:t>are enough to protect malware?</a:t>
            </a:r>
            <a:endParaRPr lang="en-US" altLang="ko-KR" dirty="0"/>
          </a:p>
        </p:txBody>
      </p:sp>
      <p:grpSp>
        <p:nvGrpSpPr>
          <p:cNvPr id="6" name="Group 5"/>
          <p:cNvGrpSpPr/>
          <p:nvPr/>
        </p:nvGrpSpPr>
        <p:grpSpPr>
          <a:xfrm>
            <a:off x="-4613" y="1669093"/>
            <a:ext cx="3142702" cy="2255330"/>
            <a:chOff x="-4613" y="1669093"/>
            <a:chExt cx="3142702" cy="2255330"/>
          </a:xfrm>
        </p:grpSpPr>
        <p:sp>
          <p:nvSpPr>
            <p:cNvPr id="7" name="Rectangle 6"/>
            <p:cNvSpPr/>
            <p:nvPr/>
          </p:nvSpPr>
          <p:spPr>
            <a:xfrm>
              <a:off x="1003498" y="2733275"/>
              <a:ext cx="360040" cy="952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4613" y="2628280"/>
              <a:ext cx="1128161" cy="12961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5400000">
              <a:off x="1226741" y="1805890"/>
              <a:ext cx="2048146" cy="1774551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711016 w 1421182"/>
                <a:gd name="connsiteY10" fmla="*/ 34275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095765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80395 h 1549168"/>
                <a:gd name="connsiteX1" fmla="*/ 140932 w 1421182"/>
                <a:gd name="connsiteY1" fmla="*/ 876169 h 1549168"/>
                <a:gd name="connsiteX2" fmla="*/ 309182 w 1421182"/>
                <a:gd name="connsiteY2" fmla="*/ 1234614 h 1549168"/>
                <a:gd name="connsiteX3" fmla="*/ 693290 w 1421182"/>
                <a:gd name="connsiteY3" fmla="*/ 1541971 h 1549168"/>
                <a:gd name="connsiteX4" fmla="*/ 1311364 w 1421182"/>
                <a:gd name="connsiteY4" fmla="*/ 1549168 h 1549168"/>
                <a:gd name="connsiteX5" fmla="*/ 1421092 w 1421182"/>
                <a:gd name="connsiteY5" fmla="*/ 649398 h 1549168"/>
                <a:gd name="connsiteX6" fmla="*/ 1095765 w 1421182"/>
                <a:gd name="connsiteY6" fmla="*/ 191932 h 1549168"/>
                <a:gd name="connsiteX7" fmla="*/ 1168953 w 1421182"/>
                <a:gd name="connsiteY7" fmla="*/ 490912 h 1549168"/>
                <a:gd name="connsiteX8" fmla="*/ 891530 w 1421182"/>
                <a:gd name="connsiteY8" fmla="*/ 141357 h 1549168"/>
                <a:gd name="connsiteX9" fmla="*/ 957315 w 1421182"/>
                <a:gd name="connsiteY9" fmla="*/ 467020 h 1549168"/>
                <a:gd name="connsiteX10" fmla="*/ 689705 w 1421182"/>
                <a:gd name="connsiteY10" fmla="*/ 99574 h 1549168"/>
                <a:gd name="connsiteX11" fmla="*/ 553923 w 1421182"/>
                <a:gd name="connsiteY11" fmla="*/ 59246 h 1549168"/>
                <a:gd name="connsiteX12" fmla="*/ 473286 w 1421182"/>
                <a:gd name="connsiteY12" fmla="*/ 834977 h 1549168"/>
                <a:gd name="connsiteX13" fmla="*/ 338442 w 1421182"/>
                <a:gd name="connsiteY13" fmla="*/ 781072 h 1549168"/>
                <a:gd name="connsiteX14" fmla="*/ 719 w 1421182"/>
                <a:gd name="connsiteY14" fmla="*/ 480395 h 1549168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1168953 w 1421182"/>
                <a:gd name="connsiteY7" fmla="*/ 479667 h 1537923"/>
                <a:gd name="connsiteX8" fmla="*/ 891530 w 1421182"/>
                <a:gd name="connsiteY8" fmla="*/ 130112 h 1537923"/>
                <a:gd name="connsiteX9" fmla="*/ 689705 w 1421182"/>
                <a:gd name="connsiteY9" fmla="*/ 88329 h 1537923"/>
                <a:gd name="connsiteX10" fmla="*/ 553923 w 1421182"/>
                <a:gd name="connsiteY10" fmla="*/ 48001 h 1537923"/>
                <a:gd name="connsiteX11" fmla="*/ 473286 w 1421182"/>
                <a:gd name="connsiteY11" fmla="*/ 823732 h 1537923"/>
                <a:gd name="connsiteX12" fmla="*/ 338442 w 1421182"/>
                <a:gd name="connsiteY12" fmla="*/ 769827 h 1537923"/>
                <a:gd name="connsiteX13" fmla="*/ 719 w 1421182"/>
                <a:gd name="connsiteY13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916396 w 1421182"/>
                <a:gd name="connsiteY7" fmla="*/ 147873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56367 h 1525140"/>
                <a:gd name="connsiteX1" fmla="*/ 140932 w 1421182"/>
                <a:gd name="connsiteY1" fmla="*/ 852141 h 1525140"/>
                <a:gd name="connsiteX2" fmla="*/ 309182 w 1421182"/>
                <a:gd name="connsiteY2" fmla="*/ 1210586 h 1525140"/>
                <a:gd name="connsiteX3" fmla="*/ 693290 w 1421182"/>
                <a:gd name="connsiteY3" fmla="*/ 1517943 h 1525140"/>
                <a:gd name="connsiteX4" fmla="*/ 1311364 w 1421182"/>
                <a:gd name="connsiteY4" fmla="*/ 1525140 h 1525140"/>
                <a:gd name="connsiteX5" fmla="*/ 1421092 w 1421182"/>
                <a:gd name="connsiteY5" fmla="*/ 625370 h 1525140"/>
                <a:gd name="connsiteX6" fmla="*/ 1170363 w 1421182"/>
                <a:gd name="connsiteY6" fmla="*/ 164351 h 1525140"/>
                <a:gd name="connsiteX7" fmla="*/ 916396 w 1421182"/>
                <a:gd name="connsiteY7" fmla="*/ 135090 h 1525140"/>
                <a:gd name="connsiteX8" fmla="*/ 689705 w 1421182"/>
                <a:gd name="connsiteY8" fmla="*/ 75546 h 1525140"/>
                <a:gd name="connsiteX9" fmla="*/ 732615 w 1421182"/>
                <a:gd name="connsiteY9" fmla="*/ 126723 h 1525140"/>
                <a:gd name="connsiteX10" fmla="*/ 553923 w 1421182"/>
                <a:gd name="connsiteY10" fmla="*/ 35218 h 1525140"/>
                <a:gd name="connsiteX11" fmla="*/ 473286 w 1421182"/>
                <a:gd name="connsiteY11" fmla="*/ 810949 h 1525140"/>
                <a:gd name="connsiteX12" fmla="*/ 338442 w 1421182"/>
                <a:gd name="connsiteY12" fmla="*/ 757044 h 1525140"/>
                <a:gd name="connsiteX13" fmla="*/ 719 w 1421182"/>
                <a:gd name="connsiteY13" fmla="*/ 456367 h 1525140"/>
                <a:gd name="connsiteX0" fmla="*/ 719 w 1421182"/>
                <a:gd name="connsiteY0" fmla="*/ 391802 h 1460575"/>
                <a:gd name="connsiteX1" fmla="*/ 140932 w 1421182"/>
                <a:gd name="connsiteY1" fmla="*/ 787576 h 1460575"/>
                <a:gd name="connsiteX2" fmla="*/ 309182 w 1421182"/>
                <a:gd name="connsiteY2" fmla="*/ 1146021 h 1460575"/>
                <a:gd name="connsiteX3" fmla="*/ 693290 w 1421182"/>
                <a:gd name="connsiteY3" fmla="*/ 1453378 h 1460575"/>
                <a:gd name="connsiteX4" fmla="*/ 1311364 w 1421182"/>
                <a:gd name="connsiteY4" fmla="*/ 1460575 h 1460575"/>
                <a:gd name="connsiteX5" fmla="*/ 1421092 w 1421182"/>
                <a:gd name="connsiteY5" fmla="*/ 560805 h 1460575"/>
                <a:gd name="connsiteX6" fmla="*/ 1170363 w 1421182"/>
                <a:gd name="connsiteY6" fmla="*/ 99786 h 1460575"/>
                <a:gd name="connsiteX7" fmla="*/ 916396 w 1421182"/>
                <a:gd name="connsiteY7" fmla="*/ 70525 h 1460575"/>
                <a:gd name="connsiteX8" fmla="*/ 689705 w 1421182"/>
                <a:gd name="connsiteY8" fmla="*/ 10981 h 1460575"/>
                <a:gd name="connsiteX9" fmla="*/ 732615 w 1421182"/>
                <a:gd name="connsiteY9" fmla="*/ 62158 h 1460575"/>
                <a:gd name="connsiteX10" fmla="*/ 539718 w 1421182"/>
                <a:gd name="connsiteY10" fmla="*/ 48800 h 1460575"/>
                <a:gd name="connsiteX11" fmla="*/ 473286 w 1421182"/>
                <a:gd name="connsiteY11" fmla="*/ 746384 h 1460575"/>
                <a:gd name="connsiteX12" fmla="*/ 338442 w 1421182"/>
                <a:gd name="connsiteY12" fmla="*/ 692479 h 1460575"/>
                <a:gd name="connsiteX13" fmla="*/ 719 w 1421182"/>
                <a:gd name="connsiteY13" fmla="*/ 391802 h 1460575"/>
                <a:gd name="connsiteX0" fmla="*/ 719 w 1421182"/>
                <a:gd name="connsiteY0" fmla="*/ 399347 h 1468120"/>
                <a:gd name="connsiteX1" fmla="*/ 140932 w 1421182"/>
                <a:gd name="connsiteY1" fmla="*/ 795121 h 1468120"/>
                <a:gd name="connsiteX2" fmla="*/ 309182 w 1421182"/>
                <a:gd name="connsiteY2" fmla="*/ 1153566 h 1468120"/>
                <a:gd name="connsiteX3" fmla="*/ 693290 w 1421182"/>
                <a:gd name="connsiteY3" fmla="*/ 1460923 h 1468120"/>
                <a:gd name="connsiteX4" fmla="*/ 1311364 w 1421182"/>
                <a:gd name="connsiteY4" fmla="*/ 1468120 h 1468120"/>
                <a:gd name="connsiteX5" fmla="*/ 1421092 w 1421182"/>
                <a:gd name="connsiteY5" fmla="*/ 568350 h 1468120"/>
                <a:gd name="connsiteX6" fmla="*/ 1170363 w 1421182"/>
                <a:gd name="connsiteY6" fmla="*/ 107331 h 1468120"/>
                <a:gd name="connsiteX7" fmla="*/ 916396 w 1421182"/>
                <a:gd name="connsiteY7" fmla="*/ 78070 h 1468120"/>
                <a:gd name="connsiteX8" fmla="*/ 817586 w 1421182"/>
                <a:gd name="connsiteY8" fmla="*/ 765 h 1468120"/>
                <a:gd name="connsiteX9" fmla="*/ 732615 w 1421182"/>
                <a:gd name="connsiteY9" fmla="*/ 69703 h 1468120"/>
                <a:gd name="connsiteX10" fmla="*/ 539718 w 1421182"/>
                <a:gd name="connsiteY10" fmla="*/ 56345 h 1468120"/>
                <a:gd name="connsiteX11" fmla="*/ 473286 w 1421182"/>
                <a:gd name="connsiteY11" fmla="*/ 753929 h 1468120"/>
                <a:gd name="connsiteX12" fmla="*/ 338442 w 1421182"/>
                <a:gd name="connsiteY12" fmla="*/ 700024 h 1468120"/>
                <a:gd name="connsiteX13" fmla="*/ 719 w 1421182"/>
                <a:gd name="connsiteY13" fmla="*/ 399347 h 1468120"/>
                <a:gd name="connsiteX0" fmla="*/ 719 w 1421182"/>
                <a:gd name="connsiteY0" fmla="*/ 391166 h 1459939"/>
                <a:gd name="connsiteX1" fmla="*/ 140932 w 1421182"/>
                <a:gd name="connsiteY1" fmla="*/ 786940 h 1459939"/>
                <a:gd name="connsiteX2" fmla="*/ 309182 w 1421182"/>
                <a:gd name="connsiteY2" fmla="*/ 1145385 h 1459939"/>
                <a:gd name="connsiteX3" fmla="*/ 693290 w 1421182"/>
                <a:gd name="connsiteY3" fmla="*/ 1452742 h 1459939"/>
                <a:gd name="connsiteX4" fmla="*/ 1311364 w 1421182"/>
                <a:gd name="connsiteY4" fmla="*/ 1459939 h 1459939"/>
                <a:gd name="connsiteX5" fmla="*/ 1421092 w 1421182"/>
                <a:gd name="connsiteY5" fmla="*/ 560169 h 1459939"/>
                <a:gd name="connsiteX6" fmla="*/ 1170363 w 1421182"/>
                <a:gd name="connsiteY6" fmla="*/ 99150 h 1459939"/>
                <a:gd name="connsiteX7" fmla="*/ 916396 w 1421182"/>
                <a:gd name="connsiteY7" fmla="*/ 69889 h 1459939"/>
                <a:gd name="connsiteX8" fmla="*/ 732615 w 1421182"/>
                <a:gd name="connsiteY8" fmla="*/ 61522 h 1459939"/>
                <a:gd name="connsiteX9" fmla="*/ 539718 w 1421182"/>
                <a:gd name="connsiteY9" fmla="*/ 48164 h 1459939"/>
                <a:gd name="connsiteX10" fmla="*/ 473286 w 1421182"/>
                <a:gd name="connsiteY10" fmla="*/ 745748 h 1459939"/>
                <a:gd name="connsiteX11" fmla="*/ 338442 w 1421182"/>
                <a:gd name="connsiteY11" fmla="*/ 691843 h 1459939"/>
                <a:gd name="connsiteX12" fmla="*/ 719 w 1421182"/>
                <a:gd name="connsiteY12" fmla="*/ 391166 h 1459939"/>
                <a:gd name="connsiteX0" fmla="*/ 719 w 1421182"/>
                <a:gd name="connsiteY0" fmla="*/ 375395 h 1444168"/>
                <a:gd name="connsiteX1" fmla="*/ 140932 w 1421182"/>
                <a:gd name="connsiteY1" fmla="*/ 771169 h 1444168"/>
                <a:gd name="connsiteX2" fmla="*/ 309182 w 1421182"/>
                <a:gd name="connsiteY2" fmla="*/ 1129614 h 1444168"/>
                <a:gd name="connsiteX3" fmla="*/ 693290 w 1421182"/>
                <a:gd name="connsiteY3" fmla="*/ 1436971 h 1444168"/>
                <a:gd name="connsiteX4" fmla="*/ 1311364 w 1421182"/>
                <a:gd name="connsiteY4" fmla="*/ 1444168 h 1444168"/>
                <a:gd name="connsiteX5" fmla="*/ 1421092 w 1421182"/>
                <a:gd name="connsiteY5" fmla="*/ 544398 h 1444168"/>
                <a:gd name="connsiteX6" fmla="*/ 1170363 w 1421182"/>
                <a:gd name="connsiteY6" fmla="*/ 83379 h 1444168"/>
                <a:gd name="connsiteX7" fmla="*/ 916396 w 1421182"/>
                <a:gd name="connsiteY7" fmla="*/ 54118 h 1444168"/>
                <a:gd name="connsiteX8" fmla="*/ 732615 w 1421182"/>
                <a:gd name="connsiteY8" fmla="*/ 45751 h 1444168"/>
                <a:gd name="connsiteX9" fmla="*/ 529062 w 1421182"/>
                <a:gd name="connsiteY9" fmla="*/ 53706 h 1444168"/>
                <a:gd name="connsiteX10" fmla="*/ 473286 w 1421182"/>
                <a:gd name="connsiteY10" fmla="*/ 729977 h 1444168"/>
                <a:gd name="connsiteX11" fmla="*/ 338442 w 1421182"/>
                <a:gd name="connsiteY11" fmla="*/ 676072 h 1444168"/>
                <a:gd name="connsiteX12" fmla="*/ 719 w 1421182"/>
                <a:gd name="connsiteY12" fmla="*/ 375395 h 1444168"/>
                <a:gd name="connsiteX0" fmla="*/ 719 w 1421182"/>
                <a:gd name="connsiteY0" fmla="*/ 383267 h 1452040"/>
                <a:gd name="connsiteX1" fmla="*/ 140932 w 1421182"/>
                <a:gd name="connsiteY1" fmla="*/ 779041 h 1452040"/>
                <a:gd name="connsiteX2" fmla="*/ 309182 w 1421182"/>
                <a:gd name="connsiteY2" fmla="*/ 1137486 h 1452040"/>
                <a:gd name="connsiteX3" fmla="*/ 693290 w 1421182"/>
                <a:gd name="connsiteY3" fmla="*/ 1444843 h 1452040"/>
                <a:gd name="connsiteX4" fmla="*/ 1311364 w 1421182"/>
                <a:gd name="connsiteY4" fmla="*/ 1452040 h 1452040"/>
                <a:gd name="connsiteX5" fmla="*/ 1421092 w 1421182"/>
                <a:gd name="connsiteY5" fmla="*/ 552270 h 1452040"/>
                <a:gd name="connsiteX6" fmla="*/ 1170363 w 1421182"/>
                <a:gd name="connsiteY6" fmla="*/ 91251 h 1452040"/>
                <a:gd name="connsiteX7" fmla="*/ 916396 w 1421182"/>
                <a:gd name="connsiteY7" fmla="*/ 61990 h 1452040"/>
                <a:gd name="connsiteX8" fmla="*/ 732615 w 1421182"/>
                <a:gd name="connsiteY8" fmla="*/ 53623 h 1452040"/>
                <a:gd name="connsiteX9" fmla="*/ 529062 w 1421182"/>
                <a:gd name="connsiteY9" fmla="*/ 61578 h 1452040"/>
                <a:gd name="connsiteX10" fmla="*/ 473286 w 1421182"/>
                <a:gd name="connsiteY10" fmla="*/ 737849 h 1452040"/>
                <a:gd name="connsiteX11" fmla="*/ 338442 w 1421182"/>
                <a:gd name="connsiteY11" fmla="*/ 683944 h 1452040"/>
                <a:gd name="connsiteX12" fmla="*/ 719 w 1421182"/>
                <a:gd name="connsiteY12" fmla="*/ 383267 h 1452040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2642"/>
                <a:gd name="connsiteY0" fmla="*/ 401489 h 1470262"/>
                <a:gd name="connsiteX1" fmla="*/ 140932 w 1422642"/>
                <a:gd name="connsiteY1" fmla="*/ 797263 h 1470262"/>
                <a:gd name="connsiteX2" fmla="*/ 309182 w 1422642"/>
                <a:gd name="connsiteY2" fmla="*/ 1155708 h 1470262"/>
                <a:gd name="connsiteX3" fmla="*/ 693290 w 1422642"/>
                <a:gd name="connsiteY3" fmla="*/ 1463065 h 1470262"/>
                <a:gd name="connsiteX4" fmla="*/ 1311364 w 1422642"/>
                <a:gd name="connsiteY4" fmla="*/ 1470262 h 1470262"/>
                <a:gd name="connsiteX5" fmla="*/ 1421092 w 1422642"/>
                <a:gd name="connsiteY5" fmla="*/ 570492 h 1470262"/>
                <a:gd name="connsiteX6" fmla="*/ 1170363 w 1422642"/>
                <a:gd name="connsiteY6" fmla="*/ 109473 h 1470262"/>
                <a:gd name="connsiteX7" fmla="*/ 955471 w 1422642"/>
                <a:gd name="connsiteY7" fmla="*/ 83763 h 1470262"/>
                <a:gd name="connsiteX8" fmla="*/ 732615 w 1422642"/>
                <a:gd name="connsiteY8" fmla="*/ 71845 h 1470262"/>
                <a:gd name="connsiteX9" fmla="*/ 529062 w 1422642"/>
                <a:gd name="connsiteY9" fmla="*/ 79800 h 1470262"/>
                <a:gd name="connsiteX10" fmla="*/ 473286 w 1422642"/>
                <a:gd name="connsiteY10" fmla="*/ 756071 h 1470262"/>
                <a:gd name="connsiteX11" fmla="*/ 338442 w 1422642"/>
                <a:gd name="connsiteY11" fmla="*/ 702166 h 1470262"/>
                <a:gd name="connsiteX12" fmla="*/ 719 w 142264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1359 w 1421822"/>
                <a:gd name="connsiteY0" fmla="*/ 389959 h 1458732"/>
                <a:gd name="connsiteX1" fmla="*/ 88289 w 1421822"/>
                <a:gd name="connsiteY1" fmla="*/ 878090 h 1458732"/>
                <a:gd name="connsiteX2" fmla="*/ 309822 w 1421822"/>
                <a:gd name="connsiteY2" fmla="*/ 1144178 h 1458732"/>
                <a:gd name="connsiteX3" fmla="*/ 693930 w 1421822"/>
                <a:gd name="connsiteY3" fmla="*/ 1451535 h 1458732"/>
                <a:gd name="connsiteX4" fmla="*/ 1312004 w 1421822"/>
                <a:gd name="connsiteY4" fmla="*/ 1458732 h 1458732"/>
                <a:gd name="connsiteX5" fmla="*/ 1421732 w 1421822"/>
                <a:gd name="connsiteY5" fmla="*/ 558962 h 1458732"/>
                <a:gd name="connsiteX6" fmla="*/ 1171003 w 1421822"/>
                <a:gd name="connsiteY6" fmla="*/ 97943 h 1458732"/>
                <a:gd name="connsiteX7" fmla="*/ 956111 w 1421822"/>
                <a:gd name="connsiteY7" fmla="*/ 72233 h 1458732"/>
                <a:gd name="connsiteX8" fmla="*/ 733255 w 1421822"/>
                <a:gd name="connsiteY8" fmla="*/ 60315 h 1458732"/>
                <a:gd name="connsiteX9" fmla="*/ 501287 w 1421822"/>
                <a:gd name="connsiteY9" fmla="*/ 128658 h 1458732"/>
                <a:gd name="connsiteX10" fmla="*/ 473926 w 1421822"/>
                <a:gd name="connsiteY10" fmla="*/ 744541 h 1458732"/>
                <a:gd name="connsiteX11" fmla="*/ 339082 w 1421822"/>
                <a:gd name="connsiteY11" fmla="*/ 690636 h 1458732"/>
                <a:gd name="connsiteX12" fmla="*/ 1359 w 1421822"/>
                <a:gd name="connsiteY12" fmla="*/ 389959 h 1458732"/>
                <a:gd name="connsiteX0" fmla="*/ 250 w 1683580"/>
                <a:gd name="connsiteY0" fmla="*/ 631511 h 1458732"/>
                <a:gd name="connsiteX1" fmla="*/ 350047 w 1683580"/>
                <a:gd name="connsiteY1" fmla="*/ 878090 h 1458732"/>
                <a:gd name="connsiteX2" fmla="*/ 571580 w 1683580"/>
                <a:gd name="connsiteY2" fmla="*/ 1144178 h 1458732"/>
                <a:gd name="connsiteX3" fmla="*/ 955688 w 1683580"/>
                <a:gd name="connsiteY3" fmla="*/ 1451535 h 1458732"/>
                <a:gd name="connsiteX4" fmla="*/ 1573762 w 1683580"/>
                <a:gd name="connsiteY4" fmla="*/ 1458732 h 1458732"/>
                <a:gd name="connsiteX5" fmla="*/ 1683490 w 1683580"/>
                <a:gd name="connsiteY5" fmla="*/ 558962 h 1458732"/>
                <a:gd name="connsiteX6" fmla="*/ 1432761 w 1683580"/>
                <a:gd name="connsiteY6" fmla="*/ 97943 h 1458732"/>
                <a:gd name="connsiteX7" fmla="*/ 1217869 w 1683580"/>
                <a:gd name="connsiteY7" fmla="*/ 72233 h 1458732"/>
                <a:gd name="connsiteX8" fmla="*/ 995013 w 1683580"/>
                <a:gd name="connsiteY8" fmla="*/ 60315 h 1458732"/>
                <a:gd name="connsiteX9" fmla="*/ 763045 w 1683580"/>
                <a:gd name="connsiteY9" fmla="*/ 128658 h 1458732"/>
                <a:gd name="connsiteX10" fmla="*/ 735684 w 1683580"/>
                <a:gd name="connsiteY10" fmla="*/ 744541 h 1458732"/>
                <a:gd name="connsiteX11" fmla="*/ 600840 w 1683580"/>
                <a:gd name="connsiteY11" fmla="*/ 690636 h 1458732"/>
                <a:gd name="connsiteX12" fmla="*/ 250 w 1683580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3637" h="1458732">
                  <a:moveTo>
                    <a:pt x="307" y="631511"/>
                  </a:moveTo>
                  <a:cubicBezTo>
                    <a:pt x="-10032" y="680992"/>
                    <a:pt x="242979" y="771031"/>
                    <a:pt x="350104" y="878090"/>
                  </a:cubicBezTo>
                  <a:cubicBezTo>
                    <a:pt x="431053" y="979811"/>
                    <a:pt x="510950" y="1038905"/>
                    <a:pt x="603609" y="1158387"/>
                  </a:cubicBezTo>
                  <a:cubicBezTo>
                    <a:pt x="691391" y="1260800"/>
                    <a:pt x="824072" y="1341807"/>
                    <a:pt x="955745" y="1451535"/>
                  </a:cubicBezTo>
                  <a:lnTo>
                    <a:pt x="1573819" y="1458732"/>
                  </a:lnTo>
                  <a:cubicBezTo>
                    <a:pt x="1690862" y="1158809"/>
                    <a:pt x="1683546" y="668689"/>
                    <a:pt x="1683547" y="558962"/>
                  </a:cubicBezTo>
                  <a:cubicBezTo>
                    <a:pt x="1666692" y="-4699"/>
                    <a:pt x="1521956" y="9660"/>
                    <a:pt x="1432818" y="97943"/>
                  </a:cubicBezTo>
                  <a:cubicBezTo>
                    <a:pt x="1415603" y="-939"/>
                    <a:pt x="1276676" y="18116"/>
                    <a:pt x="1217926" y="72233"/>
                  </a:cubicBezTo>
                  <a:cubicBezTo>
                    <a:pt x="1201804" y="-29950"/>
                    <a:pt x="1015225" y="-14213"/>
                    <a:pt x="995070" y="60315"/>
                  </a:cubicBezTo>
                  <a:cubicBezTo>
                    <a:pt x="971370" y="-17903"/>
                    <a:pt x="799222" y="-38667"/>
                    <a:pt x="763102" y="128658"/>
                  </a:cubicBezTo>
                  <a:cubicBezTo>
                    <a:pt x="737369" y="247866"/>
                    <a:pt x="733090" y="336486"/>
                    <a:pt x="735741" y="744541"/>
                  </a:cubicBezTo>
                  <a:cubicBezTo>
                    <a:pt x="643470" y="809279"/>
                    <a:pt x="546120" y="683477"/>
                    <a:pt x="469463" y="633800"/>
                  </a:cubicBezTo>
                  <a:cubicBezTo>
                    <a:pt x="340860" y="530905"/>
                    <a:pt x="61917" y="453377"/>
                    <a:pt x="307" y="631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715465" y="3579675"/>
              <a:ext cx="211525" cy="211525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01297" y="2348418"/>
            <a:ext cx="3142703" cy="2255331"/>
            <a:chOff x="6001297" y="2348418"/>
            <a:chExt cx="3142703" cy="2255331"/>
          </a:xfrm>
        </p:grpSpPr>
        <p:sp>
          <p:nvSpPr>
            <p:cNvPr id="12" name="Rectangle 11"/>
            <p:cNvSpPr/>
            <p:nvPr/>
          </p:nvSpPr>
          <p:spPr>
            <a:xfrm rot="10800000">
              <a:off x="7775849" y="2587500"/>
              <a:ext cx="360040" cy="9520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0800000">
              <a:off x="8015839" y="2348418"/>
              <a:ext cx="1128161" cy="129614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 rot="16200000">
              <a:off x="5864500" y="2692400"/>
              <a:ext cx="2048146" cy="1774551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711016 w 1421182"/>
                <a:gd name="connsiteY10" fmla="*/ 34275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927050 w 1421182"/>
                <a:gd name="connsiteY8" fmla="*/ 79611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152597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22200 h 1490973"/>
                <a:gd name="connsiteX1" fmla="*/ 140932 w 1421182"/>
                <a:gd name="connsiteY1" fmla="*/ 817974 h 1490973"/>
                <a:gd name="connsiteX2" fmla="*/ 309182 w 1421182"/>
                <a:gd name="connsiteY2" fmla="*/ 1176419 h 1490973"/>
                <a:gd name="connsiteX3" fmla="*/ 693290 w 1421182"/>
                <a:gd name="connsiteY3" fmla="*/ 1483776 h 1490973"/>
                <a:gd name="connsiteX4" fmla="*/ 1311364 w 1421182"/>
                <a:gd name="connsiteY4" fmla="*/ 1490973 h 1490973"/>
                <a:gd name="connsiteX5" fmla="*/ 1421092 w 1421182"/>
                <a:gd name="connsiteY5" fmla="*/ 591203 h 1490973"/>
                <a:gd name="connsiteX6" fmla="*/ 1095765 w 1421182"/>
                <a:gd name="connsiteY6" fmla="*/ 133737 h 1490973"/>
                <a:gd name="connsiteX7" fmla="*/ 1168953 w 1421182"/>
                <a:gd name="connsiteY7" fmla="*/ 432717 h 1490973"/>
                <a:gd name="connsiteX8" fmla="*/ 891530 w 1421182"/>
                <a:gd name="connsiteY8" fmla="*/ 83162 h 1490973"/>
                <a:gd name="connsiteX9" fmla="*/ 957315 w 1421182"/>
                <a:gd name="connsiteY9" fmla="*/ 408825 h 1490973"/>
                <a:gd name="connsiteX10" fmla="*/ 689705 w 1421182"/>
                <a:gd name="connsiteY10" fmla="*/ 41379 h 1490973"/>
                <a:gd name="connsiteX11" fmla="*/ 729319 w 1421182"/>
                <a:gd name="connsiteY11" fmla="*/ 422482 h 1490973"/>
                <a:gd name="connsiteX12" fmla="*/ 553923 w 1421182"/>
                <a:gd name="connsiteY12" fmla="*/ 1051 h 1490973"/>
                <a:gd name="connsiteX13" fmla="*/ 473286 w 1421182"/>
                <a:gd name="connsiteY13" fmla="*/ 776782 h 1490973"/>
                <a:gd name="connsiteX14" fmla="*/ 338442 w 1421182"/>
                <a:gd name="connsiteY14" fmla="*/ 722877 h 1490973"/>
                <a:gd name="connsiteX15" fmla="*/ 719 w 1421182"/>
                <a:gd name="connsiteY15" fmla="*/ 422200 h 1490973"/>
                <a:gd name="connsiteX0" fmla="*/ 719 w 1421182"/>
                <a:gd name="connsiteY0" fmla="*/ 480395 h 1549168"/>
                <a:gd name="connsiteX1" fmla="*/ 140932 w 1421182"/>
                <a:gd name="connsiteY1" fmla="*/ 876169 h 1549168"/>
                <a:gd name="connsiteX2" fmla="*/ 309182 w 1421182"/>
                <a:gd name="connsiteY2" fmla="*/ 1234614 h 1549168"/>
                <a:gd name="connsiteX3" fmla="*/ 693290 w 1421182"/>
                <a:gd name="connsiteY3" fmla="*/ 1541971 h 1549168"/>
                <a:gd name="connsiteX4" fmla="*/ 1311364 w 1421182"/>
                <a:gd name="connsiteY4" fmla="*/ 1549168 h 1549168"/>
                <a:gd name="connsiteX5" fmla="*/ 1421092 w 1421182"/>
                <a:gd name="connsiteY5" fmla="*/ 649398 h 1549168"/>
                <a:gd name="connsiteX6" fmla="*/ 1095765 w 1421182"/>
                <a:gd name="connsiteY6" fmla="*/ 191932 h 1549168"/>
                <a:gd name="connsiteX7" fmla="*/ 1168953 w 1421182"/>
                <a:gd name="connsiteY7" fmla="*/ 490912 h 1549168"/>
                <a:gd name="connsiteX8" fmla="*/ 891530 w 1421182"/>
                <a:gd name="connsiteY8" fmla="*/ 141357 h 1549168"/>
                <a:gd name="connsiteX9" fmla="*/ 957315 w 1421182"/>
                <a:gd name="connsiteY9" fmla="*/ 467020 h 1549168"/>
                <a:gd name="connsiteX10" fmla="*/ 689705 w 1421182"/>
                <a:gd name="connsiteY10" fmla="*/ 99574 h 1549168"/>
                <a:gd name="connsiteX11" fmla="*/ 553923 w 1421182"/>
                <a:gd name="connsiteY11" fmla="*/ 59246 h 1549168"/>
                <a:gd name="connsiteX12" fmla="*/ 473286 w 1421182"/>
                <a:gd name="connsiteY12" fmla="*/ 834977 h 1549168"/>
                <a:gd name="connsiteX13" fmla="*/ 338442 w 1421182"/>
                <a:gd name="connsiteY13" fmla="*/ 781072 h 1549168"/>
                <a:gd name="connsiteX14" fmla="*/ 719 w 1421182"/>
                <a:gd name="connsiteY14" fmla="*/ 480395 h 1549168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1168953 w 1421182"/>
                <a:gd name="connsiteY7" fmla="*/ 479667 h 1537923"/>
                <a:gd name="connsiteX8" fmla="*/ 891530 w 1421182"/>
                <a:gd name="connsiteY8" fmla="*/ 130112 h 1537923"/>
                <a:gd name="connsiteX9" fmla="*/ 689705 w 1421182"/>
                <a:gd name="connsiteY9" fmla="*/ 88329 h 1537923"/>
                <a:gd name="connsiteX10" fmla="*/ 553923 w 1421182"/>
                <a:gd name="connsiteY10" fmla="*/ 48001 h 1537923"/>
                <a:gd name="connsiteX11" fmla="*/ 473286 w 1421182"/>
                <a:gd name="connsiteY11" fmla="*/ 823732 h 1537923"/>
                <a:gd name="connsiteX12" fmla="*/ 338442 w 1421182"/>
                <a:gd name="connsiteY12" fmla="*/ 769827 h 1537923"/>
                <a:gd name="connsiteX13" fmla="*/ 719 w 1421182"/>
                <a:gd name="connsiteY13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095765 w 1421182"/>
                <a:gd name="connsiteY6" fmla="*/ 180687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891530 w 1421182"/>
                <a:gd name="connsiteY7" fmla="*/ 130112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69150 h 1537923"/>
                <a:gd name="connsiteX1" fmla="*/ 140932 w 1421182"/>
                <a:gd name="connsiteY1" fmla="*/ 864924 h 1537923"/>
                <a:gd name="connsiteX2" fmla="*/ 309182 w 1421182"/>
                <a:gd name="connsiteY2" fmla="*/ 1223369 h 1537923"/>
                <a:gd name="connsiteX3" fmla="*/ 693290 w 1421182"/>
                <a:gd name="connsiteY3" fmla="*/ 1530726 h 1537923"/>
                <a:gd name="connsiteX4" fmla="*/ 1311364 w 1421182"/>
                <a:gd name="connsiteY4" fmla="*/ 1537923 h 1537923"/>
                <a:gd name="connsiteX5" fmla="*/ 1421092 w 1421182"/>
                <a:gd name="connsiteY5" fmla="*/ 638153 h 1537923"/>
                <a:gd name="connsiteX6" fmla="*/ 1170363 w 1421182"/>
                <a:gd name="connsiteY6" fmla="*/ 177134 h 1537923"/>
                <a:gd name="connsiteX7" fmla="*/ 916396 w 1421182"/>
                <a:gd name="connsiteY7" fmla="*/ 147873 h 1537923"/>
                <a:gd name="connsiteX8" fmla="*/ 689705 w 1421182"/>
                <a:gd name="connsiteY8" fmla="*/ 88329 h 1537923"/>
                <a:gd name="connsiteX9" fmla="*/ 553923 w 1421182"/>
                <a:gd name="connsiteY9" fmla="*/ 48001 h 1537923"/>
                <a:gd name="connsiteX10" fmla="*/ 473286 w 1421182"/>
                <a:gd name="connsiteY10" fmla="*/ 823732 h 1537923"/>
                <a:gd name="connsiteX11" fmla="*/ 338442 w 1421182"/>
                <a:gd name="connsiteY11" fmla="*/ 769827 h 1537923"/>
                <a:gd name="connsiteX12" fmla="*/ 719 w 1421182"/>
                <a:gd name="connsiteY12" fmla="*/ 469150 h 1537923"/>
                <a:gd name="connsiteX0" fmla="*/ 719 w 1421182"/>
                <a:gd name="connsiteY0" fmla="*/ 456367 h 1525140"/>
                <a:gd name="connsiteX1" fmla="*/ 140932 w 1421182"/>
                <a:gd name="connsiteY1" fmla="*/ 852141 h 1525140"/>
                <a:gd name="connsiteX2" fmla="*/ 309182 w 1421182"/>
                <a:gd name="connsiteY2" fmla="*/ 1210586 h 1525140"/>
                <a:gd name="connsiteX3" fmla="*/ 693290 w 1421182"/>
                <a:gd name="connsiteY3" fmla="*/ 1517943 h 1525140"/>
                <a:gd name="connsiteX4" fmla="*/ 1311364 w 1421182"/>
                <a:gd name="connsiteY4" fmla="*/ 1525140 h 1525140"/>
                <a:gd name="connsiteX5" fmla="*/ 1421092 w 1421182"/>
                <a:gd name="connsiteY5" fmla="*/ 625370 h 1525140"/>
                <a:gd name="connsiteX6" fmla="*/ 1170363 w 1421182"/>
                <a:gd name="connsiteY6" fmla="*/ 164351 h 1525140"/>
                <a:gd name="connsiteX7" fmla="*/ 916396 w 1421182"/>
                <a:gd name="connsiteY7" fmla="*/ 135090 h 1525140"/>
                <a:gd name="connsiteX8" fmla="*/ 689705 w 1421182"/>
                <a:gd name="connsiteY8" fmla="*/ 75546 h 1525140"/>
                <a:gd name="connsiteX9" fmla="*/ 732615 w 1421182"/>
                <a:gd name="connsiteY9" fmla="*/ 126723 h 1525140"/>
                <a:gd name="connsiteX10" fmla="*/ 553923 w 1421182"/>
                <a:gd name="connsiteY10" fmla="*/ 35218 h 1525140"/>
                <a:gd name="connsiteX11" fmla="*/ 473286 w 1421182"/>
                <a:gd name="connsiteY11" fmla="*/ 810949 h 1525140"/>
                <a:gd name="connsiteX12" fmla="*/ 338442 w 1421182"/>
                <a:gd name="connsiteY12" fmla="*/ 757044 h 1525140"/>
                <a:gd name="connsiteX13" fmla="*/ 719 w 1421182"/>
                <a:gd name="connsiteY13" fmla="*/ 456367 h 1525140"/>
                <a:gd name="connsiteX0" fmla="*/ 719 w 1421182"/>
                <a:gd name="connsiteY0" fmla="*/ 391802 h 1460575"/>
                <a:gd name="connsiteX1" fmla="*/ 140932 w 1421182"/>
                <a:gd name="connsiteY1" fmla="*/ 787576 h 1460575"/>
                <a:gd name="connsiteX2" fmla="*/ 309182 w 1421182"/>
                <a:gd name="connsiteY2" fmla="*/ 1146021 h 1460575"/>
                <a:gd name="connsiteX3" fmla="*/ 693290 w 1421182"/>
                <a:gd name="connsiteY3" fmla="*/ 1453378 h 1460575"/>
                <a:gd name="connsiteX4" fmla="*/ 1311364 w 1421182"/>
                <a:gd name="connsiteY4" fmla="*/ 1460575 h 1460575"/>
                <a:gd name="connsiteX5" fmla="*/ 1421092 w 1421182"/>
                <a:gd name="connsiteY5" fmla="*/ 560805 h 1460575"/>
                <a:gd name="connsiteX6" fmla="*/ 1170363 w 1421182"/>
                <a:gd name="connsiteY6" fmla="*/ 99786 h 1460575"/>
                <a:gd name="connsiteX7" fmla="*/ 916396 w 1421182"/>
                <a:gd name="connsiteY7" fmla="*/ 70525 h 1460575"/>
                <a:gd name="connsiteX8" fmla="*/ 689705 w 1421182"/>
                <a:gd name="connsiteY8" fmla="*/ 10981 h 1460575"/>
                <a:gd name="connsiteX9" fmla="*/ 732615 w 1421182"/>
                <a:gd name="connsiteY9" fmla="*/ 62158 h 1460575"/>
                <a:gd name="connsiteX10" fmla="*/ 539718 w 1421182"/>
                <a:gd name="connsiteY10" fmla="*/ 48800 h 1460575"/>
                <a:gd name="connsiteX11" fmla="*/ 473286 w 1421182"/>
                <a:gd name="connsiteY11" fmla="*/ 746384 h 1460575"/>
                <a:gd name="connsiteX12" fmla="*/ 338442 w 1421182"/>
                <a:gd name="connsiteY12" fmla="*/ 692479 h 1460575"/>
                <a:gd name="connsiteX13" fmla="*/ 719 w 1421182"/>
                <a:gd name="connsiteY13" fmla="*/ 391802 h 1460575"/>
                <a:gd name="connsiteX0" fmla="*/ 719 w 1421182"/>
                <a:gd name="connsiteY0" fmla="*/ 399347 h 1468120"/>
                <a:gd name="connsiteX1" fmla="*/ 140932 w 1421182"/>
                <a:gd name="connsiteY1" fmla="*/ 795121 h 1468120"/>
                <a:gd name="connsiteX2" fmla="*/ 309182 w 1421182"/>
                <a:gd name="connsiteY2" fmla="*/ 1153566 h 1468120"/>
                <a:gd name="connsiteX3" fmla="*/ 693290 w 1421182"/>
                <a:gd name="connsiteY3" fmla="*/ 1460923 h 1468120"/>
                <a:gd name="connsiteX4" fmla="*/ 1311364 w 1421182"/>
                <a:gd name="connsiteY4" fmla="*/ 1468120 h 1468120"/>
                <a:gd name="connsiteX5" fmla="*/ 1421092 w 1421182"/>
                <a:gd name="connsiteY5" fmla="*/ 568350 h 1468120"/>
                <a:gd name="connsiteX6" fmla="*/ 1170363 w 1421182"/>
                <a:gd name="connsiteY6" fmla="*/ 107331 h 1468120"/>
                <a:gd name="connsiteX7" fmla="*/ 916396 w 1421182"/>
                <a:gd name="connsiteY7" fmla="*/ 78070 h 1468120"/>
                <a:gd name="connsiteX8" fmla="*/ 817586 w 1421182"/>
                <a:gd name="connsiteY8" fmla="*/ 765 h 1468120"/>
                <a:gd name="connsiteX9" fmla="*/ 732615 w 1421182"/>
                <a:gd name="connsiteY9" fmla="*/ 69703 h 1468120"/>
                <a:gd name="connsiteX10" fmla="*/ 539718 w 1421182"/>
                <a:gd name="connsiteY10" fmla="*/ 56345 h 1468120"/>
                <a:gd name="connsiteX11" fmla="*/ 473286 w 1421182"/>
                <a:gd name="connsiteY11" fmla="*/ 753929 h 1468120"/>
                <a:gd name="connsiteX12" fmla="*/ 338442 w 1421182"/>
                <a:gd name="connsiteY12" fmla="*/ 700024 h 1468120"/>
                <a:gd name="connsiteX13" fmla="*/ 719 w 1421182"/>
                <a:gd name="connsiteY13" fmla="*/ 399347 h 1468120"/>
                <a:gd name="connsiteX0" fmla="*/ 719 w 1421182"/>
                <a:gd name="connsiteY0" fmla="*/ 391166 h 1459939"/>
                <a:gd name="connsiteX1" fmla="*/ 140932 w 1421182"/>
                <a:gd name="connsiteY1" fmla="*/ 786940 h 1459939"/>
                <a:gd name="connsiteX2" fmla="*/ 309182 w 1421182"/>
                <a:gd name="connsiteY2" fmla="*/ 1145385 h 1459939"/>
                <a:gd name="connsiteX3" fmla="*/ 693290 w 1421182"/>
                <a:gd name="connsiteY3" fmla="*/ 1452742 h 1459939"/>
                <a:gd name="connsiteX4" fmla="*/ 1311364 w 1421182"/>
                <a:gd name="connsiteY4" fmla="*/ 1459939 h 1459939"/>
                <a:gd name="connsiteX5" fmla="*/ 1421092 w 1421182"/>
                <a:gd name="connsiteY5" fmla="*/ 560169 h 1459939"/>
                <a:gd name="connsiteX6" fmla="*/ 1170363 w 1421182"/>
                <a:gd name="connsiteY6" fmla="*/ 99150 h 1459939"/>
                <a:gd name="connsiteX7" fmla="*/ 916396 w 1421182"/>
                <a:gd name="connsiteY7" fmla="*/ 69889 h 1459939"/>
                <a:gd name="connsiteX8" fmla="*/ 732615 w 1421182"/>
                <a:gd name="connsiteY8" fmla="*/ 61522 h 1459939"/>
                <a:gd name="connsiteX9" fmla="*/ 539718 w 1421182"/>
                <a:gd name="connsiteY9" fmla="*/ 48164 h 1459939"/>
                <a:gd name="connsiteX10" fmla="*/ 473286 w 1421182"/>
                <a:gd name="connsiteY10" fmla="*/ 745748 h 1459939"/>
                <a:gd name="connsiteX11" fmla="*/ 338442 w 1421182"/>
                <a:gd name="connsiteY11" fmla="*/ 691843 h 1459939"/>
                <a:gd name="connsiteX12" fmla="*/ 719 w 1421182"/>
                <a:gd name="connsiteY12" fmla="*/ 391166 h 1459939"/>
                <a:gd name="connsiteX0" fmla="*/ 719 w 1421182"/>
                <a:gd name="connsiteY0" fmla="*/ 375395 h 1444168"/>
                <a:gd name="connsiteX1" fmla="*/ 140932 w 1421182"/>
                <a:gd name="connsiteY1" fmla="*/ 771169 h 1444168"/>
                <a:gd name="connsiteX2" fmla="*/ 309182 w 1421182"/>
                <a:gd name="connsiteY2" fmla="*/ 1129614 h 1444168"/>
                <a:gd name="connsiteX3" fmla="*/ 693290 w 1421182"/>
                <a:gd name="connsiteY3" fmla="*/ 1436971 h 1444168"/>
                <a:gd name="connsiteX4" fmla="*/ 1311364 w 1421182"/>
                <a:gd name="connsiteY4" fmla="*/ 1444168 h 1444168"/>
                <a:gd name="connsiteX5" fmla="*/ 1421092 w 1421182"/>
                <a:gd name="connsiteY5" fmla="*/ 544398 h 1444168"/>
                <a:gd name="connsiteX6" fmla="*/ 1170363 w 1421182"/>
                <a:gd name="connsiteY6" fmla="*/ 83379 h 1444168"/>
                <a:gd name="connsiteX7" fmla="*/ 916396 w 1421182"/>
                <a:gd name="connsiteY7" fmla="*/ 54118 h 1444168"/>
                <a:gd name="connsiteX8" fmla="*/ 732615 w 1421182"/>
                <a:gd name="connsiteY8" fmla="*/ 45751 h 1444168"/>
                <a:gd name="connsiteX9" fmla="*/ 529062 w 1421182"/>
                <a:gd name="connsiteY9" fmla="*/ 53706 h 1444168"/>
                <a:gd name="connsiteX10" fmla="*/ 473286 w 1421182"/>
                <a:gd name="connsiteY10" fmla="*/ 729977 h 1444168"/>
                <a:gd name="connsiteX11" fmla="*/ 338442 w 1421182"/>
                <a:gd name="connsiteY11" fmla="*/ 676072 h 1444168"/>
                <a:gd name="connsiteX12" fmla="*/ 719 w 1421182"/>
                <a:gd name="connsiteY12" fmla="*/ 375395 h 1444168"/>
                <a:gd name="connsiteX0" fmla="*/ 719 w 1421182"/>
                <a:gd name="connsiteY0" fmla="*/ 383267 h 1452040"/>
                <a:gd name="connsiteX1" fmla="*/ 140932 w 1421182"/>
                <a:gd name="connsiteY1" fmla="*/ 779041 h 1452040"/>
                <a:gd name="connsiteX2" fmla="*/ 309182 w 1421182"/>
                <a:gd name="connsiteY2" fmla="*/ 1137486 h 1452040"/>
                <a:gd name="connsiteX3" fmla="*/ 693290 w 1421182"/>
                <a:gd name="connsiteY3" fmla="*/ 1444843 h 1452040"/>
                <a:gd name="connsiteX4" fmla="*/ 1311364 w 1421182"/>
                <a:gd name="connsiteY4" fmla="*/ 1452040 h 1452040"/>
                <a:gd name="connsiteX5" fmla="*/ 1421092 w 1421182"/>
                <a:gd name="connsiteY5" fmla="*/ 552270 h 1452040"/>
                <a:gd name="connsiteX6" fmla="*/ 1170363 w 1421182"/>
                <a:gd name="connsiteY6" fmla="*/ 91251 h 1452040"/>
                <a:gd name="connsiteX7" fmla="*/ 916396 w 1421182"/>
                <a:gd name="connsiteY7" fmla="*/ 61990 h 1452040"/>
                <a:gd name="connsiteX8" fmla="*/ 732615 w 1421182"/>
                <a:gd name="connsiteY8" fmla="*/ 53623 h 1452040"/>
                <a:gd name="connsiteX9" fmla="*/ 529062 w 1421182"/>
                <a:gd name="connsiteY9" fmla="*/ 61578 h 1452040"/>
                <a:gd name="connsiteX10" fmla="*/ 473286 w 1421182"/>
                <a:gd name="connsiteY10" fmla="*/ 737849 h 1452040"/>
                <a:gd name="connsiteX11" fmla="*/ 338442 w 1421182"/>
                <a:gd name="connsiteY11" fmla="*/ 683944 h 1452040"/>
                <a:gd name="connsiteX12" fmla="*/ 719 w 1421182"/>
                <a:gd name="connsiteY12" fmla="*/ 383267 h 1452040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16396 w 1421182"/>
                <a:gd name="connsiteY7" fmla="*/ 80212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2642"/>
                <a:gd name="connsiteY0" fmla="*/ 401489 h 1470262"/>
                <a:gd name="connsiteX1" fmla="*/ 140932 w 1422642"/>
                <a:gd name="connsiteY1" fmla="*/ 797263 h 1470262"/>
                <a:gd name="connsiteX2" fmla="*/ 309182 w 1422642"/>
                <a:gd name="connsiteY2" fmla="*/ 1155708 h 1470262"/>
                <a:gd name="connsiteX3" fmla="*/ 693290 w 1422642"/>
                <a:gd name="connsiteY3" fmla="*/ 1463065 h 1470262"/>
                <a:gd name="connsiteX4" fmla="*/ 1311364 w 1422642"/>
                <a:gd name="connsiteY4" fmla="*/ 1470262 h 1470262"/>
                <a:gd name="connsiteX5" fmla="*/ 1421092 w 1422642"/>
                <a:gd name="connsiteY5" fmla="*/ 570492 h 1470262"/>
                <a:gd name="connsiteX6" fmla="*/ 1170363 w 1422642"/>
                <a:gd name="connsiteY6" fmla="*/ 109473 h 1470262"/>
                <a:gd name="connsiteX7" fmla="*/ 955471 w 1422642"/>
                <a:gd name="connsiteY7" fmla="*/ 83763 h 1470262"/>
                <a:gd name="connsiteX8" fmla="*/ 732615 w 1422642"/>
                <a:gd name="connsiteY8" fmla="*/ 71845 h 1470262"/>
                <a:gd name="connsiteX9" fmla="*/ 529062 w 1422642"/>
                <a:gd name="connsiteY9" fmla="*/ 79800 h 1470262"/>
                <a:gd name="connsiteX10" fmla="*/ 473286 w 1422642"/>
                <a:gd name="connsiteY10" fmla="*/ 756071 h 1470262"/>
                <a:gd name="connsiteX11" fmla="*/ 338442 w 1422642"/>
                <a:gd name="connsiteY11" fmla="*/ 702166 h 1470262"/>
                <a:gd name="connsiteX12" fmla="*/ 719 w 142264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1489 h 1470262"/>
                <a:gd name="connsiteX1" fmla="*/ 140932 w 1421182"/>
                <a:gd name="connsiteY1" fmla="*/ 797263 h 1470262"/>
                <a:gd name="connsiteX2" fmla="*/ 309182 w 1421182"/>
                <a:gd name="connsiteY2" fmla="*/ 1155708 h 1470262"/>
                <a:gd name="connsiteX3" fmla="*/ 693290 w 1421182"/>
                <a:gd name="connsiteY3" fmla="*/ 1463065 h 1470262"/>
                <a:gd name="connsiteX4" fmla="*/ 1311364 w 1421182"/>
                <a:gd name="connsiteY4" fmla="*/ 1470262 h 1470262"/>
                <a:gd name="connsiteX5" fmla="*/ 1421092 w 1421182"/>
                <a:gd name="connsiteY5" fmla="*/ 570492 h 1470262"/>
                <a:gd name="connsiteX6" fmla="*/ 1170363 w 1421182"/>
                <a:gd name="connsiteY6" fmla="*/ 109473 h 1470262"/>
                <a:gd name="connsiteX7" fmla="*/ 955471 w 1421182"/>
                <a:gd name="connsiteY7" fmla="*/ 83763 h 1470262"/>
                <a:gd name="connsiteX8" fmla="*/ 732615 w 1421182"/>
                <a:gd name="connsiteY8" fmla="*/ 71845 h 1470262"/>
                <a:gd name="connsiteX9" fmla="*/ 529062 w 1421182"/>
                <a:gd name="connsiteY9" fmla="*/ 79800 h 1470262"/>
                <a:gd name="connsiteX10" fmla="*/ 473286 w 1421182"/>
                <a:gd name="connsiteY10" fmla="*/ 756071 h 1470262"/>
                <a:gd name="connsiteX11" fmla="*/ 338442 w 1421182"/>
                <a:gd name="connsiteY11" fmla="*/ 702166 h 1470262"/>
                <a:gd name="connsiteX12" fmla="*/ 719 w 1421182"/>
                <a:gd name="connsiteY12" fmla="*/ 401489 h 1470262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405044 h 1473817"/>
                <a:gd name="connsiteX1" fmla="*/ 140932 w 1421182"/>
                <a:gd name="connsiteY1" fmla="*/ 800818 h 1473817"/>
                <a:gd name="connsiteX2" fmla="*/ 309182 w 1421182"/>
                <a:gd name="connsiteY2" fmla="*/ 1159263 h 1473817"/>
                <a:gd name="connsiteX3" fmla="*/ 693290 w 1421182"/>
                <a:gd name="connsiteY3" fmla="*/ 1466620 h 1473817"/>
                <a:gd name="connsiteX4" fmla="*/ 1311364 w 1421182"/>
                <a:gd name="connsiteY4" fmla="*/ 1473817 h 1473817"/>
                <a:gd name="connsiteX5" fmla="*/ 1421092 w 1421182"/>
                <a:gd name="connsiteY5" fmla="*/ 574047 h 1473817"/>
                <a:gd name="connsiteX6" fmla="*/ 1170363 w 1421182"/>
                <a:gd name="connsiteY6" fmla="*/ 113028 h 1473817"/>
                <a:gd name="connsiteX7" fmla="*/ 955471 w 1421182"/>
                <a:gd name="connsiteY7" fmla="*/ 87318 h 1473817"/>
                <a:gd name="connsiteX8" fmla="*/ 732615 w 1421182"/>
                <a:gd name="connsiteY8" fmla="*/ 75400 h 1473817"/>
                <a:gd name="connsiteX9" fmla="*/ 529062 w 1421182"/>
                <a:gd name="connsiteY9" fmla="*/ 83355 h 1473817"/>
                <a:gd name="connsiteX10" fmla="*/ 473286 w 1421182"/>
                <a:gd name="connsiteY10" fmla="*/ 759626 h 1473817"/>
                <a:gd name="connsiteX11" fmla="*/ 338442 w 1421182"/>
                <a:gd name="connsiteY11" fmla="*/ 705721 h 1473817"/>
                <a:gd name="connsiteX12" fmla="*/ 719 w 1421182"/>
                <a:gd name="connsiteY12" fmla="*/ 405044 h 1473817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719 w 1421182"/>
                <a:gd name="connsiteY0" fmla="*/ 389959 h 1458732"/>
                <a:gd name="connsiteX1" fmla="*/ 140932 w 1421182"/>
                <a:gd name="connsiteY1" fmla="*/ 785733 h 1458732"/>
                <a:gd name="connsiteX2" fmla="*/ 309182 w 1421182"/>
                <a:gd name="connsiteY2" fmla="*/ 1144178 h 1458732"/>
                <a:gd name="connsiteX3" fmla="*/ 693290 w 1421182"/>
                <a:gd name="connsiteY3" fmla="*/ 1451535 h 1458732"/>
                <a:gd name="connsiteX4" fmla="*/ 1311364 w 1421182"/>
                <a:gd name="connsiteY4" fmla="*/ 1458732 h 1458732"/>
                <a:gd name="connsiteX5" fmla="*/ 1421092 w 1421182"/>
                <a:gd name="connsiteY5" fmla="*/ 558962 h 1458732"/>
                <a:gd name="connsiteX6" fmla="*/ 1170363 w 1421182"/>
                <a:gd name="connsiteY6" fmla="*/ 97943 h 1458732"/>
                <a:gd name="connsiteX7" fmla="*/ 955471 w 1421182"/>
                <a:gd name="connsiteY7" fmla="*/ 72233 h 1458732"/>
                <a:gd name="connsiteX8" fmla="*/ 732615 w 1421182"/>
                <a:gd name="connsiteY8" fmla="*/ 60315 h 1458732"/>
                <a:gd name="connsiteX9" fmla="*/ 500647 w 1421182"/>
                <a:gd name="connsiteY9" fmla="*/ 128658 h 1458732"/>
                <a:gd name="connsiteX10" fmla="*/ 473286 w 1421182"/>
                <a:gd name="connsiteY10" fmla="*/ 744541 h 1458732"/>
                <a:gd name="connsiteX11" fmla="*/ 338442 w 1421182"/>
                <a:gd name="connsiteY11" fmla="*/ 690636 h 1458732"/>
                <a:gd name="connsiteX12" fmla="*/ 719 w 1421182"/>
                <a:gd name="connsiteY12" fmla="*/ 389959 h 1458732"/>
                <a:gd name="connsiteX0" fmla="*/ 1359 w 1421822"/>
                <a:gd name="connsiteY0" fmla="*/ 389959 h 1458732"/>
                <a:gd name="connsiteX1" fmla="*/ 88289 w 1421822"/>
                <a:gd name="connsiteY1" fmla="*/ 878090 h 1458732"/>
                <a:gd name="connsiteX2" fmla="*/ 309822 w 1421822"/>
                <a:gd name="connsiteY2" fmla="*/ 1144178 h 1458732"/>
                <a:gd name="connsiteX3" fmla="*/ 693930 w 1421822"/>
                <a:gd name="connsiteY3" fmla="*/ 1451535 h 1458732"/>
                <a:gd name="connsiteX4" fmla="*/ 1312004 w 1421822"/>
                <a:gd name="connsiteY4" fmla="*/ 1458732 h 1458732"/>
                <a:gd name="connsiteX5" fmla="*/ 1421732 w 1421822"/>
                <a:gd name="connsiteY5" fmla="*/ 558962 h 1458732"/>
                <a:gd name="connsiteX6" fmla="*/ 1171003 w 1421822"/>
                <a:gd name="connsiteY6" fmla="*/ 97943 h 1458732"/>
                <a:gd name="connsiteX7" fmla="*/ 956111 w 1421822"/>
                <a:gd name="connsiteY7" fmla="*/ 72233 h 1458732"/>
                <a:gd name="connsiteX8" fmla="*/ 733255 w 1421822"/>
                <a:gd name="connsiteY8" fmla="*/ 60315 h 1458732"/>
                <a:gd name="connsiteX9" fmla="*/ 501287 w 1421822"/>
                <a:gd name="connsiteY9" fmla="*/ 128658 h 1458732"/>
                <a:gd name="connsiteX10" fmla="*/ 473926 w 1421822"/>
                <a:gd name="connsiteY10" fmla="*/ 744541 h 1458732"/>
                <a:gd name="connsiteX11" fmla="*/ 339082 w 1421822"/>
                <a:gd name="connsiteY11" fmla="*/ 690636 h 1458732"/>
                <a:gd name="connsiteX12" fmla="*/ 1359 w 1421822"/>
                <a:gd name="connsiteY12" fmla="*/ 389959 h 1458732"/>
                <a:gd name="connsiteX0" fmla="*/ 250 w 1683580"/>
                <a:gd name="connsiteY0" fmla="*/ 631511 h 1458732"/>
                <a:gd name="connsiteX1" fmla="*/ 350047 w 1683580"/>
                <a:gd name="connsiteY1" fmla="*/ 878090 h 1458732"/>
                <a:gd name="connsiteX2" fmla="*/ 571580 w 1683580"/>
                <a:gd name="connsiteY2" fmla="*/ 1144178 h 1458732"/>
                <a:gd name="connsiteX3" fmla="*/ 955688 w 1683580"/>
                <a:gd name="connsiteY3" fmla="*/ 1451535 h 1458732"/>
                <a:gd name="connsiteX4" fmla="*/ 1573762 w 1683580"/>
                <a:gd name="connsiteY4" fmla="*/ 1458732 h 1458732"/>
                <a:gd name="connsiteX5" fmla="*/ 1683490 w 1683580"/>
                <a:gd name="connsiteY5" fmla="*/ 558962 h 1458732"/>
                <a:gd name="connsiteX6" fmla="*/ 1432761 w 1683580"/>
                <a:gd name="connsiteY6" fmla="*/ 97943 h 1458732"/>
                <a:gd name="connsiteX7" fmla="*/ 1217869 w 1683580"/>
                <a:gd name="connsiteY7" fmla="*/ 72233 h 1458732"/>
                <a:gd name="connsiteX8" fmla="*/ 995013 w 1683580"/>
                <a:gd name="connsiteY8" fmla="*/ 60315 h 1458732"/>
                <a:gd name="connsiteX9" fmla="*/ 763045 w 1683580"/>
                <a:gd name="connsiteY9" fmla="*/ 128658 h 1458732"/>
                <a:gd name="connsiteX10" fmla="*/ 735684 w 1683580"/>
                <a:gd name="connsiteY10" fmla="*/ 744541 h 1458732"/>
                <a:gd name="connsiteX11" fmla="*/ 600840 w 1683580"/>
                <a:gd name="connsiteY11" fmla="*/ 690636 h 1458732"/>
                <a:gd name="connsiteX12" fmla="*/ 250 w 1683580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571637 w 1683637"/>
                <a:gd name="connsiteY2" fmla="*/ 1144178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600897 w 1683637"/>
                <a:gd name="connsiteY11" fmla="*/ 690636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  <a:gd name="connsiteX0" fmla="*/ 307 w 1683637"/>
                <a:gd name="connsiteY0" fmla="*/ 631511 h 1458732"/>
                <a:gd name="connsiteX1" fmla="*/ 350104 w 1683637"/>
                <a:gd name="connsiteY1" fmla="*/ 878090 h 1458732"/>
                <a:gd name="connsiteX2" fmla="*/ 603609 w 1683637"/>
                <a:gd name="connsiteY2" fmla="*/ 1158387 h 1458732"/>
                <a:gd name="connsiteX3" fmla="*/ 955745 w 1683637"/>
                <a:gd name="connsiteY3" fmla="*/ 1451535 h 1458732"/>
                <a:gd name="connsiteX4" fmla="*/ 1573819 w 1683637"/>
                <a:gd name="connsiteY4" fmla="*/ 1458732 h 1458732"/>
                <a:gd name="connsiteX5" fmla="*/ 1683547 w 1683637"/>
                <a:gd name="connsiteY5" fmla="*/ 558962 h 1458732"/>
                <a:gd name="connsiteX6" fmla="*/ 1432818 w 1683637"/>
                <a:gd name="connsiteY6" fmla="*/ 97943 h 1458732"/>
                <a:gd name="connsiteX7" fmla="*/ 1217926 w 1683637"/>
                <a:gd name="connsiteY7" fmla="*/ 72233 h 1458732"/>
                <a:gd name="connsiteX8" fmla="*/ 995070 w 1683637"/>
                <a:gd name="connsiteY8" fmla="*/ 60315 h 1458732"/>
                <a:gd name="connsiteX9" fmla="*/ 763102 w 1683637"/>
                <a:gd name="connsiteY9" fmla="*/ 128658 h 1458732"/>
                <a:gd name="connsiteX10" fmla="*/ 735741 w 1683637"/>
                <a:gd name="connsiteY10" fmla="*/ 744541 h 1458732"/>
                <a:gd name="connsiteX11" fmla="*/ 469463 w 1683637"/>
                <a:gd name="connsiteY11" fmla="*/ 633800 h 1458732"/>
                <a:gd name="connsiteX12" fmla="*/ 307 w 1683637"/>
                <a:gd name="connsiteY12" fmla="*/ 631511 h 145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83637" h="1458732">
                  <a:moveTo>
                    <a:pt x="307" y="631511"/>
                  </a:moveTo>
                  <a:cubicBezTo>
                    <a:pt x="-10032" y="680992"/>
                    <a:pt x="242979" y="771031"/>
                    <a:pt x="350104" y="878090"/>
                  </a:cubicBezTo>
                  <a:cubicBezTo>
                    <a:pt x="431053" y="979811"/>
                    <a:pt x="510950" y="1038905"/>
                    <a:pt x="603609" y="1158387"/>
                  </a:cubicBezTo>
                  <a:cubicBezTo>
                    <a:pt x="691391" y="1260800"/>
                    <a:pt x="824072" y="1341807"/>
                    <a:pt x="955745" y="1451535"/>
                  </a:cubicBezTo>
                  <a:lnTo>
                    <a:pt x="1573819" y="1458732"/>
                  </a:lnTo>
                  <a:cubicBezTo>
                    <a:pt x="1690862" y="1158809"/>
                    <a:pt x="1683546" y="668689"/>
                    <a:pt x="1683547" y="558962"/>
                  </a:cubicBezTo>
                  <a:cubicBezTo>
                    <a:pt x="1666692" y="-4699"/>
                    <a:pt x="1521956" y="9660"/>
                    <a:pt x="1432818" y="97943"/>
                  </a:cubicBezTo>
                  <a:cubicBezTo>
                    <a:pt x="1415603" y="-939"/>
                    <a:pt x="1276676" y="18116"/>
                    <a:pt x="1217926" y="72233"/>
                  </a:cubicBezTo>
                  <a:cubicBezTo>
                    <a:pt x="1201804" y="-29950"/>
                    <a:pt x="1015225" y="-14213"/>
                    <a:pt x="995070" y="60315"/>
                  </a:cubicBezTo>
                  <a:cubicBezTo>
                    <a:pt x="971370" y="-17903"/>
                    <a:pt x="799222" y="-38667"/>
                    <a:pt x="763102" y="128658"/>
                  </a:cubicBezTo>
                  <a:cubicBezTo>
                    <a:pt x="737369" y="247866"/>
                    <a:pt x="733090" y="336486"/>
                    <a:pt x="735741" y="744541"/>
                  </a:cubicBezTo>
                  <a:cubicBezTo>
                    <a:pt x="643470" y="809279"/>
                    <a:pt x="546120" y="683477"/>
                    <a:pt x="469463" y="633800"/>
                  </a:cubicBezTo>
                  <a:cubicBezTo>
                    <a:pt x="340860" y="530905"/>
                    <a:pt x="61917" y="453377"/>
                    <a:pt x="307" y="6315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8244408" y="2481737"/>
              <a:ext cx="211525" cy="211525"/>
            </a:xfrm>
            <a:prstGeom prst="ellipse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1421" y="1444926"/>
            <a:ext cx="21143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Yes ?</a:t>
            </a: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90170" y="3924423"/>
            <a:ext cx="1872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No ?</a:t>
            </a:r>
            <a:r>
              <a:rPr lang="en-US" altLang="ko-KR" sz="2800" b="1" dirty="0" smtClean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8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1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9512" y="153958"/>
            <a:ext cx="6552728" cy="576064"/>
          </a:xfrm>
        </p:spPr>
        <p:txBody>
          <a:bodyPr/>
          <a:lstStyle/>
          <a:p>
            <a:pPr lvl="0"/>
            <a:r>
              <a:rPr lang="en-US" sz="1800" b="1" dirty="0" smtClean="0"/>
              <a:t>Are you secure / compromised ? </a:t>
            </a:r>
            <a:endParaRPr lang="en-US" sz="1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95536" y="1203598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Once you infected then </a:t>
            </a:r>
            <a:r>
              <a:rPr lang="en-GB" b="1" dirty="0" smtClean="0">
                <a:solidFill>
                  <a:schemeClr val="bg1"/>
                </a:solidFill>
              </a:rPr>
              <a:t>attacker can 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Remote control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Data extraction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Remote monitoring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Data destruction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Privilege escalation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Remote attack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Ransomware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64088" y="1227557"/>
            <a:ext cx="3467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Firewall, IDS/IPS, Antivirus not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Enough to protect from malware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Or from advance threats 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4788024" y="1059582"/>
            <a:ext cx="0" cy="32403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32040" y="2427734"/>
            <a:ext cx="403244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2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SIEM Vendors – Gartner</a:t>
            </a:r>
            <a:endParaRPr lang="en-US" dirty="0"/>
          </a:p>
        </p:txBody>
      </p:sp>
      <p:pic>
        <p:nvPicPr>
          <p:cNvPr id="1026" name="Picture 2" descr="Splunk Named a Leader in the Gartner SIEM Magic Quadrant For Seven Years  Running! | Splun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880932"/>
            <a:ext cx="5148064" cy="426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9552" y="1419622"/>
            <a:ext cx="23583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u="sng" dirty="0" smtClean="0">
                <a:solidFill>
                  <a:schemeClr val="bg1"/>
                </a:solidFill>
              </a:rPr>
              <a:t>SIEM Leaders:</a:t>
            </a:r>
          </a:p>
          <a:p>
            <a:endParaRPr lang="en-GB" b="1" u="sng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IBM </a:t>
            </a:r>
            <a:r>
              <a:rPr lang="en-GB" dirty="0" err="1" smtClean="0">
                <a:solidFill>
                  <a:schemeClr val="bg1"/>
                </a:solidFill>
              </a:rPr>
              <a:t>Qradar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chemeClr val="bg1"/>
                </a:solidFill>
              </a:rPr>
              <a:t>Splunk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Securonix SNYPR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>
                <a:solidFill>
                  <a:schemeClr val="bg1"/>
                </a:solidFill>
              </a:rPr>
              <a:t>Exambeam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r>
              <a:rPr lang="en-GB" dirty="0" err="1" smtClean="0">
                <a:solidFill>
                  <a:schemeClr val="bg1"/>
                </a:solidFill>
              </a:rPr>
              <a:t>etc</a:t>
            </a:r>
            <a:r>
              <a:rPr lang="en-GB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33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Roles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 err="1" smtClean="0"/>
              <a:t>Splunk</a:t>
            </a:r>
            <a:r>
              <a:rPr lang="en-US" altLang="ko-KR" dirty="0" smtClean="0"/>
              <a:t> / </a:t>
            </a:r>
            <a:r>
              <a:rPr lang="en-US" altLang="ko-KR" dirty="0" err="1" smtClean="0"/>
              <a:t>Qradar</a:t>
            </a:r>
            <a:r>
              <a:rPr lang="en-US" altLang="ko-KR" dirty="0" smtClean="0"/>
              <a:t> is just product so focus on domain knowledge</a:t>
            </a:r>
            <a:endParaRPr lang="en-US" altLang="ko-KR" dirty="0"/>
          </a:p>
        </p:txBody>
      </p:sp>
      <p:grpSp>
        <p:nvGrpSpPr>
          <p:cNvPr id="8" name="Group 7"/>
          <p:cNvGrpSpPr/>
          <p:nvPr/>
        </p:nvGrpSpPr>
        <p:grpSpPr>
          <a:xfrm>
            <a:off x="993726" y="1712459"/>
            <a:ext cx="2227202" cy="2659490"/>
            <a:chOff x="993726" y="1566850"/>
            <a:chExt cx="2227202" cy="2365286"/>
          </a:xfrm>
        </p:grpSpPr>
        <p:sp>
          <p:nvSpPr>
            <p:cNvPr id="4" name="Rectangle 3"/>
            <p:cNvSpPr/>
            <p:nvPr/>
          </p:nvSpPr>
          <p:spPr>
            <a:xfrm>
              <a:off x="993726" y="2012949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1683824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462033" y="1712458"/>
            <a:ext cx="2227202" cy="2659491"/>
            <a:chOff x="3462033" y="1566850"/>
            <a:chExt cx="2227202" cy="2353988"/>
          </a:xfrm>
        </p:grpSpPr>
        <p:sp>
          <p:nvSpPr>
            <p:cNvPr id="6" name="Rectangle 5"/>
            <p:cNvSpPr/>
            <p:nvPr/>
          </p:nvSpPr>
          <p:spPr>
            <a:xfrm>
              <a:off x="3462033" y="2001651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148497" y="1566850"/>
              <a:ext cx="847006" cy="8470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930340" y="1712458"/>
            <a:ext cx="2227202" cy="2587483"/>
            <a:chOff x="5930340" y="1566850"/>
            <a:chExt cx="2227202" cy="2342690"/>
          </a:xfrm>
        </p:grpSpPr>
        <p:sp>
          <p:nvSpPr>
            <p:cNvPr id="7" name="Rectangle 6"/>
            <p:cNvSpPr/>
            <p:nvPr/>
          </p:nvSpPr>
          <p:spPr>
            <a:xfrm>
              <a:off x="5930340" y="1990353"/>
              <a:ext cx="2227202" cy="1919187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6620438" y="1566850"/>
              <a:ext cx="847006" cy="8470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Block Arc 14"/>
          <p:cNvSpPr/>
          <p:nvPr/>
        </p:nvSpPr>
        <p:spPr>
          <a:xfrm rot="16200000">
            <a:off x="6840558" y="1926049"/>
            <a:ext cx="442130" cy="44242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Rectangle 36"/>
          <p:cNvSpPr/>
          <p:nvPr/>
        </p:nvSpPr>
        <p:spPr>
          <a:xfrm>
            <a:off x="1924536" y="2011399"/>
            <a:ext cx="365579" cy="305595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Rounded Rectangle 25"/>
          <p:cNvSpPr/>
          <p:nvPr/>
        </p:nvSpPr>
        <p:spPr>
          <a:xfrm>
            <a:off x="4338715" y="1965001"/>
            <a:ext cx="466569" cy="341921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198802" y="2685443"/>
            <a:ext cx="1817049" cy="1314991"/>
            <a:chOff x="6228184" y="1730811"/>
            <a:chExt cx="2592288" cy="1314991"/>
          </a:xfrm>
        </p:grpSpPr>
        <p:sp>
          <p:nvSpPr>
            <p:cNvPr id="18" name="TextBox 17"/>
            <p:cNvSpPr txBox="1"/>
            <p:nvPr/>
          </p:nvSpPr>
          <p:spPr>
            <a:xfrm>
              <a:off x="6228184" y="2030139"/>
              <a:ext cx="25922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Create Playbook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Investigate Offense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Generate Offense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Request to tune rule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Daily SOC tasks 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Analyst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67110" y="2685443"/>
            <a:ext cx="1868106" cy="1684323"/>
            <a:chOff x="6228184" y="1730811"/>
            <a:chExt cx="2665128" cy="1684323"/>
          </a:xfrm>
        </p:grpSpPr>
        <p:sp>
          <p:nvSpPr>
            <p:cNvPr id="21" name="TextBox 20"/>
            <p:cNvSpPr txBox="1"/>
            <p:nvPr/>
          </p:nvSpPr>
          <p:spPr>
            <a:xfrm>
              <a:off x="6228184" y="2030139"/>
              <a:ext cx="266512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Create Use cases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Create rules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On-board Log sources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Create Users / accounts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Manager QRadar Application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Customization if required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Admin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35415" y="2685443"/>
            <a:ext cx="1964976" cy="1499657"/>
            <a:chOff x="6228184" y="1730811"/>
            <a:chExt cx="2803328" cy="1499657"/>
          </a:xfrm>
        </p:grpSpPr>
        <p:sp>
          <p:nvSpPr>
            <p:cNvPr id="24" name="TextBox 23"/>
            <p:cNvSpPr txBox="1"/>
            <p:nvPr/>
          </p:nvSpPr>
          <p:spPr>
            <a:xfrm>
              <a:off x="6228184" y="2030139"/>
              <a:ext cx="25922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Design architecture &amp; Deploy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Manage Infrastructure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Scale Up Environment</a:t>
              </a:r>
            </a:p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Health Monitor </a:t>
              </a:r>
            </a:p>
            <a:p>
              <a:pPr algn="ctr"/>
              <a:r>
                <a:rPr lang="en-GB" altLang="ko-KR" sz="1200" dirty="0" smtClean="0">
                  <a:solidFill>
                    <a:schemeClr val="bg1"/>
                  </a:solidFill>
                  <a:cs typeface="Arial" pitchFamily="34" charset="0"/>
                </a:rPr>
                <a:t>Patch request / upgrade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28184" y="1730811"/>
              <a:ext cx="28033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Engineer / Architect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38349" y="2824470"/>
            <a:ext cx="576064" cy="576064"/>
            <a:chOff x="3038349" y="2678861"/>
            <a:chExt cx="576064" cy="576064"/>
          </a:xfrm>
        </p:grpSpPr>
        <p:sp>
          <p:nvSpPr>
            <p:cNvPr id="13" name="Oval 12"/>
            <p:cNvSpPr/>
            <p:nvPr/>
          </p:nvSpPr>
          <p:spPr>
            <a:xfrm>
              <a:off x="3038349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Chevron 25"/>
            <p:cNvSpPr/>
            <p:nvPr/>
          </p:nvSpPr>
          <p:spPr>
            <a:xfrm>
              <a:off x="3161802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535215" y="2824470"/>
            <a:ext cx="576064" cy="576064"/>
            <a:chOff x="5535215" y="2678861"/>
            <a:chExt cx="576064" cy="576064"/>
          </a:xfrm>
        </p:grpSpPr>
        <p:sp>
          <p:nvSpPr>
            <p:cNvPr id="27" name="Oval 26"/>
            <p:cNvSpPr/>
            <p:nvPr/>
          </p:nvSpPr>
          <p:spPr>
            <a:xfrm>
              <a:off x="5535215" y="2678861"/>
              <a:ext cx="576064" cy="576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Chevron 28"/>
            <p:cNvSpPr/>
            <p:nvPr/>
          </p:nvSpPr>
          <p:spPr>
            <a:xfrm>
              <a:off x="5689235" y="2786873"/>
              <a:ext cx="360040" cy="360040"/>
            </a:xfrm>
            <a:prstGeom prst="chevron">
              <a:avLst/>
            </a:prstGeom>
            <a:solidFill>
              <a:srgbClr val="4443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20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en-US" altLang="ko-KR" sz="2400" b="1" dirty="0" smtClean="0"/>
              <a:t>Designation / Job Titles in Security Area</a:t>
            </a:r>
            <a:endParaRPr lang="ko-KR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25728" y="1188497"/>
            <a:ext cx="369203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dirty="0"/>
              <a:t>Analyst L1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JM" dirty="0"/>
              <a:t>Senior Analyst L2</a:t>
            </a:r>
            <a:endParaRPr lang="en-US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/>
              <a:t>Lead Analyst / Level </a:t>
            </a:r>
            <a:r>
              <a:rPr lang="en-GB" dirty="0" smtClean="0"/>
              <a:t>3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/>
              <a:t>QRadar Admin</a:t>
            </a:r>
            <a:endParaRPr lang="en-US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JM" dirty="0"/>
              <a:t>Content Development Engineer</a:t>
            </a:r>
            <a:endParaRPr lang="en-US" dirty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/>
              <a:t>Operational </a:t>
            </a:r>
            <a:r>
              <a:rPr lang="en-GB" dirty="0" smtClean="0"/>
              <a:t>Engineer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Professional services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QRadar Engineer / Architect 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Vulnerability Manager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SOC Manager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Cyber Security Director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CIRT L1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CIRT L2</a:t>
            </a:r>
          </a:p>
          <a:p>
            <a:pPr latinLnBrk="0"/>
            <a:endParaRPr lang="en-US" dirty="0"/>
          </a:p>
          <a:p>
            <a:pPr latinLnBrk="0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27984" y="1275606"/>
            <a:ext cx="324319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CIRT Manager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Red team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Blue team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Penetration tester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Web Penetration tester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Wireless Penetration tester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Network Security Engineer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Network Security Analyst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285750" indent="-285750" latinLnBrk="0">
              <a:buFont typeface="Arial" panose="020B0604020202020204" pitchFamily="34" charset="0"/>
              <a:buChar char="•"/>
            </a:pPr>
            <a:endParaRPr lang="en-US" dirty="0"/>
          </a:p>
          <a:p>
            <a:pPr latinLnBrk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5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6"/>
            <a:ext cx="9144000" cy="513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0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95486"/>
            <a:ext cx="7200800" cy="576064"/>
          </a:xfrm>
        </p:spPr>
        <p:txBody>
          <a:bodyPr/>
          <a:lstStyle/>
          <a:p>
            <a:r>
              <a:rPr lang="en-GB" sz="2400" dirty="0" smtClean="0"/>
              <a:t>Source of knowledge base for FDP &amp; Future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491630"/>
            <a:ext cx="84249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Youtube</a:t>
            </a:r>
            <a:r>
              <a:rPr lang="en-GB" dirty="0" smtClean="0"/>
              <a:t> channel – Free &amp; will be always free</a:t>
            </a:r>
          </a:p>
          <a:p>
            <a:r>
              <a:rPr lang="en-GB" dirty="0"/>
              <a:t>https://www.youtube.com/channel/UCmfJWojrb4UvXqkifBGLu2w</a:t>
            </a:r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LinkedIn Profile: https://www.linkedin.com/in/mahesh-pavaskar-88068263/</a:t>
            </a:r>
            <a:endParaRPr lang="en-GB" dirty="0" smtClean="0"/>
          </a:p>
          <a:p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Github</a:t>
            </a:r>
            <a:r>
              <a:rPr lang="en-GB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/>
              <a:t>Global link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dirty="0"/>
              <a:t>https://</a:t>
            </a:r>
            <a:r>
              <a:rPr lang="en-GB" dirty="0" smtClean="0"/>
              <a:t>github.com/maheshp1987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/>
              <a:t>SIEM link (Specific to topic)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https://</a:t>
            </a:r>
            <a:r>
              <a:rPr lang="en-US" dirty="0" smtClean="0"/>
              <a:t>github.com/maheshp1987/SIEM</a:t>
            </a:r>
          </a:p>
        </p:txBody>
      </p:sp>
    </p:spTree>
    <p:extLst>
      <p:ext uri="{BB962C8B-B14F-4D97-AF65-F5344CB8AC3E}">
        <p14:creationId xmlns:p14="http://schemas.microsoft.com/office/powerpoint/2010/main" val="148371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195486"/>
            <a:ext cx="7200800" cy="576064"/>
          </a:xfrm>
        </p:spPr>
        <p:txBody>
          <a:bodyPr/>
          <a:lstStyle/>
          <a:p>
            <a:r>
              <a:rPr lang="en-US" altLang="ko-KR" sz="2400" b="1" dirty="0" smtClean="0"/>
              <a:t>Important Certification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675" y="1059582"/>
            <a:ext cx="752648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CEH / Security +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CCNA / Network +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RHCSA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RHCE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US" dirty="0"/>
              <a:t>CompTIA Certifications (https://certification.comptia.org/certifications)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CISSP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OSCP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OSCE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CISM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CISA</a:t>
            </a:r>
          </a:p>
          <a:p>
            <a:pPr marL="285750" indent="-285750" latinLnBrk="0">
              <a:buFont typeface="Arial" panose="020B0604020202020204" pitchFamily="34" charset="0"/>
              <a:buChar char="•"/>
            </a:pPr>
            <a:r>
              <a:rPr lang="en-GB" dirty="0" smtClean="0"/>
              <a:t>CCSP</a:t>
            </a:r>
          </a:p>
        </p:txBody>
      </p:sp>
    </p:spTree>
    <p:extLst>
      <p:ext uri="{BB962C8B-B14F-4D97-AF65-F5344CB8AC3E}">
        <p14:creationId xmlns:p14="http://schemas.microsoft.com/office/powerpoint/2010/main" val="16649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sz="3200" dirty="0" smtClean="0"/>
              <a:t>ERIN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1042807"/>
            <a:ext cx="77768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E : Events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R : Rules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I   : Incidents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N  : Notification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Note : Right person should get notification about the incident via </a:t>
            </a:r>
          </a:p>
          <a:p>
            <a:pPr marL="800100" lvl="1" indent="-342900">
              <a:buAutoNum type="alphaUcParenR"/>
            </a:pPr>
            <a:r>
              <a:rPr lang="en-GB" sz="1200" dirty="0" smtClean="0">
                <a:solidFill>
                  <a:schemeClr val="bg1"/>
                </a:solidFill>
              </a:rPr>
              <a:t>Email</a:t>
            </a:r>
          </a:p>
          <a:p>
            <a:pPr marL="800100" lvl="1" indent="-342900">
              <a:buAutoNum type="alphaUcParenR"/>
            </a:pPr>
            <a:r>
              <a:rPr lang="en-GB" sz="1200" dirty="0" smtClean="0">
                <a:solidFill>
                  <a:schemeClr val="bg1"/>
                </a:solidFill>
              </a:rPr>
              <a:t>Ticketing system : using API</a:t>
            </a:r>
          </a:p>
          <a:p>
            <a:pPr lvl="1"/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smtClean="0">
                <a:solidFill>
                  <a:schemeClr val="bg1"/>
                </a:solidFill>
              </a:rPr>
              <a:t>     BMC remedy, Service now, Jira, IBM Resilient etc.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bg1"/>
                </a:solidFill>
              </a:rPr>
              <a:t>Normally when incident occurs </a:t>
            </a:r>
          </a:p>
          <a:p>
            <a:pPr lvl="1"/>
            <a:r>
              <a:rPr lang="en-GB" sz="1600" dirty="0" smtClean="0">
                <a:solidFill>
                  <a:schemeClr val="bg1"/>
                </a:solidFill>
              </a:rPr>
              <a:t>L1 team </a:t>
            </a:r>
            <a:r>
              <a:rPr lang="en-GB" sz="1600" dirty="0" smtClean="0">
                <a:solidFill>
                  <a:schemeClr val="bg1"/>
                </a:solidFill>
                <a:sym typeface="Wingdings" panose="05000000000000000000" pitchFamily="2" charset="2"/>
              </a:rPr>
              <a:t> L2 Team   L3 / CIRT Team </a:t>
            </a:r>
            <a:endParaRPr lang="en-GB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29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4872859" y="2000387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ectangle 24"/>
          <p:cNvSpPr/>
          <p:nvPr/>
        </p:nvSpPr>
        <p:spPr>
          <a:xfrm>
            <a:off x="4872859" y="2738677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25"/>
          <p:cNvSpPr/>
          <p:nvPr/>
        </p:nvSpPr>
        <p:spPr>
          <a:xfrm>
            <a:off x="4872859" y="3476967"/>
            <a:ext cx="3705951" cy="3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QRadar Source of Information.</a:t>
            </a:r>
            <a:endParaRPr lang="ko-KR" alt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058860" y="987781"/>
            <a:ext cx="1052368" cy="3696329"/>
            <a:chOff x="4058860" y="987781"/>
            <a:chExt cx="1052368" cy="3696329"/>
          </a:xfrm>
        </p:grpSpPr>
        <p:sp>
          <p:nvSpPr>
            <p:cNvPr id="6" name="Rectangle 8"/>
            <p:cNvSpPr/>
            <p:nvPr/>
          </p:nvSpPr>
          <p:spPr>
            <a:xfrm rot="36931">
              <a:off x="4276045" y="3801165"/>
              <a:ext cx="592195" cy="863021"/>
            </a:xfrm>
            <a:custGeom>
              <a:avLst/>
              <a:gdLst/>
              <a:ahLst/>
              <a:cxnLst/>
              <a:rect l="l" t="t" r="r" b="b"/>
              <a:pathLst>
                <a:path w="1802378" h="1800199">
                  <a:moveTo>
                    <a:pt x="0" y="0"/>
                  </a:moveTo>
                  <a:lnTo>
                    <a:pt x="1802378" y="0"/>
                  </a:lnTo>
                  <a:lnTo>
                    <a:pt x="1802378" y="289727"/>
                  </a:lnTo>
                  <a:lnTo>
                    <a:pt x="1801366" y="289727"/>
                  </a:lnTo>
                  <a:lnTo>
                    <a:pt x="901188" y="1800199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0000"/>
                    <a:lumOff val="30000"/>
                  </a:schemeClr>
                </a:gs>
                <a:gs pos="100000">
                  <a:schemeClr val="accent2">
                    <a:lumMod val="70000"/>
                    <a:lumOff val="3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ectangle 8"/>
            <p:cNvSpPr/>
            <p:nvPr/>
          </p:nvSpPr>
          <p:spPr>
            <a:xfrm>
              <a:off x="4468857" y="3793500"/>
              <a:ext cx="200342" cy="872829"/>
            </a:xfrm>
            <a:custGeom>
              <a:avLst/>
              <a:gdLst>
                <a:gd name="connsiteX0" fmla="*/ 0 w 1359043"/>
                <a:gd name="connsiteY0" fmla="*/ 0 h 1813992"/>
                <a:gd name="connsiteX1" fmla="*/ 1359043 w 1359043"/>
                <a:gd name="connsiteY1" fmla="*/ 0 h 1813992"/>
                <a:gd name="connsiteX2" fmla="*/ 1359043 w 1359043"/>
                <a:gd name="connsiteY2" fmla="*/ 212596 h 1813992"/>
                <a:gd name="connsiteX3" fmla="*/ 806822 w 1359043"/>
                <a:gd name="connsiteY3" fmla="*/ 1813992 h 1813992"/>
                <a:gd name="connsiteX4" fmla="*/ 1012 w 1359043"/>
                <a:gd name="connsiteY4" fmla="*/ 289727 h 1813992"/>
                <a:gd name="connsiteX5" fmla="*/ 0 w 1359043"/>
                <a:gd name="connsiteY5" fmla="*/ 289727 h 1813992"/>
                <a:gd name="connsiteX6" fmla="*/ 0 w 1359043"/>
                <a:gd name="connsiteY6" fmla="*/ 288030 h 1813992"/>
                <a:gd name="connsiteX7" fmla="*/ 0 w 1359043"/>
                <a:gd name="connsiteY7" fmla="*/ 0 h 1813992"/>
                <a:gd name="connsiteX0" fmla="*/ 0 w 1359043"/>
                <a:gd name="connsiteY0" fmla="*/ 0 h 1820658"/>
                <a:gd name="connsiteX1" fmla="*/ 1359043 w 1359043"/>
                <a:gd name="connsiteY1" fmla="*/ 0 h 1820658"/>
                <a:gd name="connsiteX2" fmla="*/ 1359043 w 1359043"/>
                <a:gd name="connsiteY2" fmla="*/ 212596 h 1820658"/>
                <a:gd name="connsiteX3" fmla="*/ 720119 w 1359043"/>
                <a:gd name="connsiteY3" fmla="*/ 1820658 h 1820658"/>
                <a:gd name="connsiteX4" fmla="*/ 1012 w 1359043"/>
                <a:gd name="connsiteY4" fmla="*/ 289727 h 1820658"/>
                <a:gd name="connsiteX5" fmla="*/ 0 w 1359043"/>
                <a:gd name="connsiteY5" fmla="*/ 289727 h 1820658"/>
                <a:gd name="connsiteX6" fmla="*/ 0 w 1359043"/>
                <a:gd name="connsiteY6" fmla="*/ 288030 h 1820658"/>
                <a:gd name="connsiteX7" fmla="*/ 0 w 1359043"/>
                <a:gd name="connsiteY7" fmla="*/ 0 h 1820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9043" h="1820658">
                  <a:moveTo>
                    <a:pt x="0" y="0"/>
                  </a:moveTo>
                  <a:lnTo>
                    <a:pt x="1359043" y="0"/>
                  </a:lnTo>
                  <a:lnTo>
                    <a:pt x="1359043" y="212596"/>
                  </a:lnTo>
                  <a:lnTo>
                    <a:pt x="720119" y="1820658"/>
                  </a:lnTo>
                  <a:lnTo>
                    <a:pt x="1012" y="289727"/>
                  </a:lnTo>
                  <a:lnTo>
                    <a:pt x="0" y="289727"/>
                  </a:lnTo>
                  <a:lnTo>
                    <a:pt x="0" y="28803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  <a:lumOff val="50000"/>
                  </a:schemeClr>
                </a:gs>
                <a:gs pos="100000">
                  <a:schemeClr val="accent2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2"/>
            <p:cNvSpPr/>
            <p:nvPr/>
          </p:nvSpPr>
          <p:spPr>
            <a:xfrm>
              <a:off x="4291066" y="1891296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0" y="0"/>
                  </a:moveTo>
                  <a:lnTo>
                    <a:pt x="99616" y="0"/>
                  </a:lnTo>
                  <a:lnTo>
                    <a:pt x="196906" y="63491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30000"/>
                    <a:lumOff val="7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2"/>
            <p:cNvSpPr/>
            <p:nvPr/>
          </p:nvSpPr>
          <p:spPr>
            <a:xfrm>
              <a:off x="4486591" y="1953886"/>
              <a:ext cx="196906" cy="1950905"/>
            </a:xfrm>
            <a:custGeom>
              <a:avLst/>
              <a:gdLst/>
              <a:ahLst/>
              <a:cxnLst/>
              <a:rect l="l" t="t" r="r" b="b"/>
              <a:pathLst>
                <a:path w="196906" h="1950905">
                  <a:moveTo>
                    <a:pt x="0" y="0"/>
                  </a:moveTo>
                  <a:lnTo>
                    <a:pt x="101941" y="66527"/>
                  </a:lnTo>
                  <a:lnTo>
                    <a:pt x="196906" y="4552"/>
                  </a:lnTo>
                  <a:lnTo>
                    <a:pt x="196906" y="1950905"/>
                  </a:lnTo>
                  <a:lnTo>
                    <a:pt x="193201" y="1950905"/>
                  </a:lnTo>
                  <a:cubicBezTo>
                    <a:pt x="183184" y="1893988"/>
                    <a:pt x="144512" y="1851984"/>
                    <a:pt x="98453" y="1851984"/>
                  </a:cubicBezTo>
                  <a:cubicBezTo>
                    <a:pt x="52394" y="1851984"/>
                    <a:pt x="13723" y="1893988"/>
                    <a:pt x="3706" y="1950905"/>
                  </a:cubicBezTo>
                  <a:lnTo>
                    <a:pt x="0" y="195090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0"/>
                    <a:lumOff val="50000"/>
                  </a:schemeClr>
                </a:gs>
                <a:gs pos="100000">
                  <a:schemeClr val="accent1">
                    <a:lumMod val="50000"/>
                    <a:lumOff val="50000"/>
                  </a:schemeClr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2"/>
            <p:cNvSpPr/>
            <p:nvPr/>
          </p:nvSpPr>
          <p:spPr>
            <a:xfrm>
              <a:off x="4683483" y="1895514"/>
              <a:ext cx="196906" cy="2011393"/>
            </a:xfrm>
            <a:custGeom>
              <a:avLst/>
              <a:gdLst/>
              <a:ahLst/>
              <a:cxnLst/>
              <a:rect l="l" t="t" r="r" b="b"/>
              <a:pathLst>
                <a:path w="196906" h="2011393">
                  <a:moveTo>
                    <a:pt x="96435" y="0"/>
                  </a:moveTo>
                  <a:lnTo>
                    <a:pt x="196906" y="0"/>
                  </a:lnTo>
                  <a:lnTo>
                    <a:pt x="196906" y="2011393"/>
                  </a:lnTo>
                  <a:lnTo>
                    <a:pt x="193201" y="2011393"/>
                  </a:lnTo>
                  <a:cubicBezTo>
                    <a:pt x="183184" y="1954476"/>
                    <a:pt x="144512" y="1912472"/>
                    <a:pt x="98453" y="1912472"/>
                  </a:cubicBezTo>
                  <a:cubicBezTo>
                    <a:pt x="52394" y="1912472"/>
                    <a:pt x="13723" y="1954476"/>
                    <a:pt x="3706" y="2011393"/>
                  </a:cubicBezTo>
                  <a:lnTo>
                    <a:pt x="0" y="2011393"/>
                  </a:lnTo>
                  <a:lnTo>
                    <a:pt x="0" y="629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Isosceles Triangle 10"/>
            <p:cNvSpPr/>
            <p:nvPr/>
          </p:nvSpPr>
          <p:spPr>
            <a:xfrm rot="10800000">
              <a:off x="4468813" y="4423239"/>
              <a:ext cx="196906" cy="260871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Parallelogram 15"/>
            <p:cNvSpPr/>
            <p:nvPr/>
          </p:nvSpPr>
          <p:spPr>
            <a:xfrm rot="16200000">
              <a:off x="4098945" y="947696"/>
              <a:ext cx="972197" cy="1052368"/>
            </a:xfrm>
            <a:custGeom>
              <a:avLst/>
              <a:gdLst/>
              <a:ahLst/>
              <a:cxnLst/>
              <a:rect l="l" t="t" r="r" b="b"/>
              <a:pathLst>
                <a:path w="2993176" h="3240001">
                  <a:moveTo>
                    <a:pt x="1299907" y="647892"/>
                  </a:moveTo>
                  <a:lnTo>
                    <a:pt x="665509" y="1620000"/>
                  </a:lnTo>
                  <a:lnTo>
                    <a:pt x="1299907" y="2592108"/>
                  </a:lnTo>
                  <a:lnTo>
                    <a:pt x="634398" y="2592108"/>
                  </a:lnTo>
                  <a:lnTo>
                    <a:pt x="0" y="1620000"/>
                  </a:lnTo>
                  <a:lnTo>
                    <a:pt x="634398" y="647892"/>
                  </a:lnTo>
                  <a:close/>
                  <a:moveTo>
                    <a:pt x="2993176" y="1620001"/>
                  </a:moveTo>
                  <a:lnTo>
                    <a:pt x="1913056" y="3240001"/>
                  </a:lnTo>
                  <a:lnTo>
                    <a:pt x="1782206" y="3043749"/>
                  </a:lnTo>
                  <a:lnTo>
                    <a:pt x="1110064" y="3043749"/>
                  </a:lnTo>
                  <a:cubicBezTo>
                    <a:pt x="1089036" y="3096599"/>
                    <a:pt x="1037333" y="3133759"/>
                    <a:pt x="976952" y="3133759"/>
                  </a:cubicBezTo>
                  <a:cubicBezTo>
                    <a:pt x="923853" y="3133759"/>
                    <a:pt x="877466" y="3105022"/>
                    <a:pt x="854540" y="3061058"/>
                  </a:cubicBezTo>
                  <a:lnTo>
                    <a:pt x="302383" y="3169763"/>
                  </a:lnTo>
                  <a:lnTo>
                    <a:pt x="302383" y="2809723"/>
                  </a:lnTo>
                  <a:lnTo>
                    <a:pt x="854540" y="2918427"/>
                  </a:lnTo>
                  <a:cubicBezTo>
                    <a:pt x="877466" y="2874463"/>
                    <a:pt x="923853" y="2845727"/>
                    <a:pt x="976952" y="2845727"/>
                  </a:cubicBezTo>
                  <a:cubicBezTo>
                    <a:pt x="1037333" y="2845727"/>
                    <a:pt x="1089036" y="2882887"/>
                    <a:pt x="1110064" y="2935737"/>
                  </a:cubicBezTo>
                  <a:lnTo>
                    <a:pt x="1710190" y="2935737"/>
                  </a:lnTo>
                  <a:lnTo>
                    <a:pt x="832936" y="1620001"/>
                  </a:lnTo>
                  <a:lnTo>
                    <a:pt x="191305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683568" y="201382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683568" y="275211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Rectangle 22"/>
          <p:cNvSpPr/>
          <p:nvPr/>
        </p:nvSpPr>
        <p:spPr>
          <a:xfrm>
            <a:off x="683568" y="3490403"/>
            <a:ext cx="3705951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81675" y="2026498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Assets Information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81675" y="2743103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Threat Intelligence	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81675" y="3523624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Reference watch list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91680" y="2045722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Log sources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91680" y="2762327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Flow sources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91680" y="3542848"/>
            <a:ext cx="2371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 smtClean="0">
                <a:solidFill>
                  <a:schemeClr val="bg1"/>
                </a:solidFill>
                <a:cs typeface="Arial" pitchFamily="34" charset="0"/>
              </a:rPr>
              <a:t>Vulnerability Scans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11228" y="2407528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Asset weight, Network hierarchy, manual info.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11228" y="3150268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IBM X-force, Threat grids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etc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11228" y="3906907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HR feeds, Blacklisted, Manual input..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86278" y="2407529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OS, Firewall, Proxy, Databases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6278" y="3164168"/>
            <a:ext cx="3277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Network listening, Net flow, 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Qflow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86812" y="3940355"/>
            <a:ext cx="40541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Qradar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VM, Third party scanner like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nessus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nCircle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etc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98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 smtClean="0"/>
              <a:t>Splunk</a:t>
            </a:r>
            <a:r>
              <a:rPr lang="en-GB" dirty="0" smtClean="0"/>
              <a:t> Architecture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826898"/>
            <a:ext cx="5753957" cy="4330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7544" y="1203598"/>
            <a:ext cx="21682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3 IMP components: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Forwarders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Indexer</a:t>
            </a:r>
          </a:p>
          <a:p>
            <a:pPr marL="342900" indent="-342900">
              <a:buAutoNum type="arabicParenR"/>
            </a:pPr>
            <a:r>
              <a:rPr lang="en-GB" dirty="0" smtClean="0">
                <a:solidFill>
                  <a:schemeClr val="bg1"/>
                </a:solidFill>
              </a:rPr>
              <a:t>Search Head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34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51470"/>
            <a:ext cx="6408712" cy="576064"/>
          </a:xfrm>
        </p:spPr>
        <p:txBody>
          <a:bodyPr/>
          <a:lstStyle/>
          <a:p>
            <a:r>
              <a:rPr lang="en-GB" sz="2400" dirty="0" smtClean="0"/>
              <a:t>QRadar </a:t>
            </a:r>
            <a:r>
              <a:rPr lang="en-GB" sz="2400" dirty="0"/>
              <a:t>Architecture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366" y="751012"/>
            <a:ext cx="7200800" cy="4392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5400000">
            <a:off x="7907723" y="3962074"/>
            <a:ext cx="21627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>
                <a:solidFill>
                  <a:schemeClr val="bg1"/>
                </a:solidFill>
              </a:rPr>
              <a:t>Ref: IBM Arch &amp; Deployment guide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08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What is log source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528" y="1131590"/>
            <a:ext cx="83529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A log source is a data source that creates an event log. 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bg1"/>
                </a:solidFill>
              </a:rPr>
              <a:t>For </a:t>
            </a:r>
            <a:r>
              <a:rPr lang="en-US" sz="2000" dirty="0">
                <a:solidFill>
                  <a:schemeClr val="bg1"/>
                </a:solidFill>
              </a:rPr>
              <a:t>example</a:t>
            </a:r>
            <a:r>
              <a:rPr lang="en-US" sz="2000" dirty="0" smtClean="0">
                <a:solidFill>
                  <a:schemeClr val="bg1"/>
                </a:solidFill>
              </a:rPr>
              <a:t>,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</a:rPr>
              <a:t>Linux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</a:rPr>
              <a:t>Windows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</a:rPr>
              <a:t>AD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chemeClr val="bg1"/>
                </a:solidFill>
              </a:rPr>
              <a:t>Proxy – Cisco </a:t>
            </a:r>
            <a:r>
              <a:rPr lang="en-US" sz="2000" dirty="0" err="1" smtClean="0">
                <a:solidFill>
                  <a:schemeClr val="bg1"/>
                </a:solidFill>
              </a:rPr>
              <a:t>iornport</a:t>
            </a:r>
            <a:r>
              <a:rPr lang="en-US" sz="2000" dirty="0" smtClean="0">
                <a:solidFill>
                  <a:schemeClr val="bg1"/>
                </a:solidFill>
              </a:rPr>
              <a:t> or bluecoat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GB" sz="2000" dirty="0" smtClean="0">
                <a:solidFill>
                  <a:schemeClr val="bg1"/>
                </a:solidFill>
              </a:rPr>
              <a:t>WAF – </a:t>
            </a:r>
            <a:r>
              <a:rPr lang="en-GB" sz="2000" dirty="0" err="1" smtClean="0">
                <a:solidFill>
                  <a:schemeClr val="bg1"/>
                </a:solidFill>
              </a:rPr>
              <a:t>Imperva</a:t>
            </a:r>
            <a:endParaRPr lang="en-GB" sz="2000" dirty="0">
              <a:solidFill>
                <a:schemeClr val="bg1"/>
              </a:solidFill>
            </a:endParaRP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GB" sz="2000" dirty="0" smtClean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Log Source</a:t>
            </a:r>
            <a:r>
              <a:rPr lang="en-US" sz="2000" dirty="0">
                <a:solidFill>
                  <a:schemeClr val="bg1"/>
                </a:solidFill>
              </a:rPr>
              <a:t> : The endpoints from which we collect logs OR A log source is any external device, system, or cloud service that is configured to either send events to </a:t>
            </a:r>
            <a:r>
              <a:rPr lang="en-US" sz="2000" dirty="0" smtClean="0">
                <a:solidFill>
                  <a:schemeClr val="bg1"/>
                </a:solidFill>
              </a:rPr>
              <a:t>SIEM system </a:t>
            </a:r>
            <a:r>
              <a:rPr lang="en-US" sz="2000" dirty="0">
                <a:solidFill>
                  <a:schemeClr val="bg1"/>
                </a:solidFill>
              </a:rPr>
              <a:t>or to be collected by your </a:t>
            </a:r>
            <a:r>
              <a:rPr lang="en-US" sz="2000" dirty="0" smtClean="0">
                <a:solidFill>
                  <a:schemeClr val="bg1"/>
                </a:solidFill>
              </a:rPr>
              <a:t>SIEM system using pull.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8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Methods to Collect logs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504" y="987574"/>
            <a:ext cx="8820472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 smtClean="0">
                <a:solidFill>
                  <a:schemeClr val="bg1"/>
                </a:solidFill>
              </a:rPr>
              <a:t>Types </a:t>
            </a:r>
            <a:r>
              <a:rPr lang="en-US" sz="2000" b="1" u="sng" dirty="0">
                <a:solidFill>
                  <a:schemeClr val="bg1"/>
                </a:solidFill>
              </a:rPr>
              <a:t>to collect logs in QRadar</a:t>
            </a:r>
            <a:endParaRPr lang="en-US" sz="2000" u="sng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bg1"/>
                </a:solidFill>
              </a:rPr>
              <a:t>receive raw events from log sources, QRadar supports many protocols.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u="sng" dirty="0" smtClean="0">
                <a:solidFill>
                  <a:schemeClr val="bg1"/>
                </a:solidFill>
              </a:rPr>
              <a:t>Push Method</a:t>
            </a:r>
            <a:r>
              <a:rPr lang="en-US" sz="2000" u="sng" dirty="0" smtClean="0">
                <a:solidFill>
                  <a:schemeClr val="bg1"/>
                </a:solidFill>
              </a:rPr>
              <a:t> </a:t>
            </a:r>
            <a:r>
              <a:rPr lang="en-US" sz="2000" u="sng" dirty="0">
                <a:solidFill>
                  <a:schemeClr val="bg1"/>
                </a:solidFill>
              </a:rPr>
              <a:t>: 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en-US" sz="2000" dirty="0" smtClean="0">
                <a:solidFill>
                  <a:schemeClr val="bg1"/>
                </a:solidFill>
              </a:rPr>
              <a:t>QRadar listen </a:t>
            </a:r>
            <a:r>
              <a:rPr lang="en-US" sz="2000" dirty="0">
                <a:solidFill>
                  <a:schemeClr val="bg1"/>
                </a:solidFill>
              </a:rPr>
              <a:t>for events on specific ports.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example Linux OS sends logs towards QRadar on port 514 using syslog/ </a:t>
            </a:r>
            <a:r>
              <a:rPr lang="en-US" sz="2000" dirty="0" err="1">
                <a:solidFill>
                  <a:schemeClr val="bg1"/>
                </a:solidFill>
              </a:rPr>
              <a:t>rsyslog</a:t>
            </a:r>
            <a:r>
              <a:rPr lang="en-US" sz="2000" dirty="0">
                <a:solidFill>
                  <a:schemeClr val="bg1"/>
                </a:solidFill>
              </a:rPr>
              <a:t> / syslog-ng. </a:t>
            </a:r>
            <a:endParaRPr lang="en-US" sz="2000" dirty="0" smtClean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000" b="1" dirty="0" smtClean="0">
                <a:solidFill>
                  <a:schemeClr val="bg1"/>
                </a:solidFill>
              </a:rPr>
              <a:t>Pull Method </a:t>
            </a:r>
            <a:r>
              <a:rPr lang="en-US" sz="2000" dirty="0">
                <a:solidFill>
                  <a:schemeClr val="bg1"/>
                </a:solidFill>
              </a:rPr>
              <a:t>: use APIs or other communication methods to connect to external systems that </a:t>
            </a:r>
            <a:r>
              <a:rPr lang="en-US" sz="2000" dirty="0" smtClean="0">
                <a:solidFill>
                  <a:schemeClr val="bg1"/>
                </a:solidFill>
              </a:rPr>
              <a:t>pull </a:t>
            </a:r>
            <a:r>
              <a:rPr lang="en-US" sz="2000" dirty="0">
                <a:solidFill>
                  <a:schemeClr val="bg1"/>
                </a:solidFill>
              </a:rPr>
              <a:t>and retrieve events.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Example 1:  In some cases like custom application logs we need to poll logs from endpoint using Log file </a:t>
            </a:r>
            <a:r>
              <a:rPr lang="en-US" sz="2000" dirty="0" err="1">
                <a:solidFill>
                  <a:schemeClr val="bg1"/>
                </a:solidFill>
              </a:rPr>
              <a:t>i.e</a:t>
            </a:r>
            <a:r>
              <a:rPr lang="en-US" sz="2000" dirty="0">
                <a:solidFill>
                  <a:schemeClr val="bg1"/>
                </a:solidFill>
              </a:rPr>
              <a:t> using SCP, SFTP etc.</a:t>
            </a:r>
          </a:p>
          <a:p>
            <a:r>
              <a:rPr lang="en-US" sz="2000" dirty="0">
                <a:solidFill>
                  <a:schemeClr val="bg1"/>
                </a:solidFill>
              </a:rPr>
              <a:t> </a:t>
            </a:r>
          </a:p>
          <a:p>
            <a:r>
              <a:rPr lang="en-US" sz="2000" dirty="0">
                <a:solidFill>
                  <a:schemeClr val="bg1"/>
                </a:solidFill>
              </a:rPr>
              <a:t>Example 2:  Suppose we need to collect logs </a:t>
            </a:r>
            <a:r>
              <a:rPr lang="en-US" sz="2000" dirty="0" smtClean="0">
                <a:solidFill>
                  <a:schemeClr val="bg1"/>
                </a:solidFill>
              </a:rPr>
              <a:t>using API after </a:t>
            </a:r>
            <a:r>
              <a:rPr lang="en-US" sz="2000" dirty="0">
                <a:solidFill>
                  <a:schemeClr val="bg1"/>
                </a:solidFill>
              </a:rPr>
              <a:t>1</a:t>
            </a:r>
            <a:r>
              <a:rPr lang="en-US" sz="2000" dirty="0" smtClean="0">
                <a:solidFill>
                  <a:schemeClr val="bg1"/>
                </a:solidFill>
              </a:rPr>
              <a:t>0 </a:t>
            </a:r>
            <a:r>
              <a:rPr lang="en-US" sz="2000" dirty="0">
                <a:solidFill>
                  <a:schemeClr val="bg1"/>
                </a:solidFill>
              </a:rPr>
              <a:t>min interval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GB" sz="2000" dirty="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74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195486"/>
            <a:ext cx="7200800" cy="576064"/>
          </a:xfrm>
        </p:spPr>
        <p:txBody>
          <a:bodyPr/>
          <a:lstStyle/>
          <a:p>
            <a:r>
              <a:rPr lang="en-GB" dirty="0" smtClean="0"/>
              <a:t>Install </a:t>
            </a:r>
            <a:r>
              <a:rPr lang="en-GB" dirty="0" err="1" smtClean="0"/>
              <a:t>Splunk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8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195486"/>
            <a:ext cx="7200800" cy="576064"/>
          </a:xfrm>
        </p:spPr>
        <p:txBody>
          <a:bodyPr/>
          <a:lstStyle/>
          <a:p>
            <a:r>
              <a:rPr lang="en-GB" dirty="0" smtClean="0"/>
              <a:t>Ingestion of sample 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139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125512"/>
            <a:ext cx="9144000" cy="576064"/>
          </a:xfrm>
        </p:spPr>
        <p:txBody>
          <a:bodyPr/>
          <a:lstStyle/>
          <a:p>
            <a:pPr algn="l"/>
            <a:r>
              <a:rPr lang="en-GB" dirty="0" smtClean="0"/>
              <a:t>Reach out to us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915566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 smtClean="0">
                <a:solidFill>
                  <a:schemeClr val="bg1"/>
                </a:solidFill>
              </a:rPr>
              <a:t>Whatsapp</a:t>
            </a:r>
            <a:r>
              <a:rPr lang="en-GB" dirty="0" smtClean="0">
                <a:solidFill>
                  <a:schemeClr val="bg1"/>
                </a:solidFill>
              </a:rPr>
              <a:t> - +91 8087114770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>
                <a:solidFill>
                  <a:schemeClr val="bg1"/>
                </a:solidFill>
              </a:rPr>
              <a:t>Mail me at </a:t>
            </a:r>
            <a:r>
              <a:rPr lang="en-GB" dirty="0" smtClean="0">
                <a:solidFill>
                  <a:schemeClr val="bg1"/>
                </a:solidFill>
                <a:hlinkClick r:id="rId2"/>
              </a:rPr>
              <a:t>pavaskarmahesh@gmail.com</a:t>
            </a:r>
            <a:endParaRPr lang="en-GB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8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95486"/>
            <a:ext cx="7200800" cy="576064"/>
          </a:xfrm>
        </p:spPr>
        <p:txBody>
          <a:bodyPr/>
          <a:lstStyle/>
          <a:p>
            <a:r>
              <a:rPr lang="en-GB" sz="2400" dirty="0" smtClean="0"/>
              <a:t>Support &amp; Learn with Me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275606"/>
            <a:ext cx="8424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 smtClean="0"/>
              <a:t>Youtube</a:t>
            </a:r>
            <a:r>
              <a:rPr lang="en-GB" dirty="0" smtClean="0"/>
              <a:t> channel – Free &amp; will be always free</a:t>
            </a:r>
          </a:p>
          <a:p>
            <a:r>
              <a:rPr lang="en-GB" dirty="0"/>
              <a:t>https://</a:t>
            </a:r>
            <a:r>
              <a:rPr lang="en-GB" dirty="0" smtClean="0"/>
              <a:t>www.youtube.com/channel/UCmfJWojrb4UvXqkifBGLu2w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1921936"/>
            <a:ext cx="6768752" cy="31700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2139702"/>
            <a:ext cx="2088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Channel Name: </a:t>
            </a:r>
          </a:p>
          <a:p>
            <a:r>
              <a:rPr lang="en-GB" i="1" dirty="0" smtClean="0">
                <a:solidFill>
                  <a:srgbClr val="FF0000"/>
                </a:solidFill>
              </a:rPr>
              <a:t>Learn &amp; Grow with Mahesh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80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95486"/>
            <a:ext cx="7200800" cy="576064"/>
          </a:xfrm>
        </p:spPr>
        <p:txBody>
          <a:bodyPr/>
          <a:lstStyle/>
          <a:p>
            <a:r>
              <a:rPr lang="en-GB" dirty="0" smtClean="0"/>
              <a:t>Focus on SIEM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528" y="2139702"/>
            <a:ext cx="1728192" cy="14401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Info Security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75856" y="2139702"/>
            <a:ext cx="1728192" cy="144016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Cyber Security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2051720" y="2787774"/>
            <a:ext cx="1219299" cy="314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iped Right Arrow 6"/>
          <p:cNvSpPr/>
          <p:nvPr/>
        </p:nvSpPr>
        <p:spPr>
          <a:xfrm>
            <a:off x="5008885" y="2726482"/>
            <a:ext cx="1080120" cy="2666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20172" y="1516918"/>
            <a:ext cx="26642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Antivirus</a:t>
            </a:r>
          </a:p>
          <a:p>
            <a:r>
              <a:rPr lang="en-GB" dirty="0" smtClean="0"/>
              <a:t>IDS</a:t>
            </a:r>
          </a:p>
          <a:p>
            <a:r>
              <a:rPr lang="en-GB" dirty="0" smtClean="0"/>
              <a:t>IPS</a:t>
            </a:r>
          </a:p>
          <a:p>
            <a:r>
              <a:rPr lang="en-GB" dirty="0" smtClean="0"/>
              <a:t>Firewall</a:t>
            </a:r>
          </a:p>
          <a:p>
            <a:r>
              <a:rPr lang="en-GB" dirty="0" smtClean="0"/>
              <a:t>EDR</a:t>
            </a:r>
          </a:p>
          <a:p>
            <a:r>
              <a:rPr lang="en-GB" sz="2400" u="sng" dirty="0" smtClean="0">
                <a:solidFill>
                  <a:srgbClr val="FF0000"/>
                </a:solidFill>
              </a:rPr>
              <a:t>SIEM</a:t>
            </a:r>
          </a:p>
          <a:p>
            <a:r>
              <a:rPr lang="en-GB" dirty="0" smtClean="0"/>
              <a:t>Honeypot</a:t>
            </a:r>
          </a:p>
          <a:p>
            <a:r>
              <a:rPr lang="en-GB" dirty="0"/>
              <a:t>Deception </a:t>
            </a:r>
            <a:r>
              <a:rPr lang="en-GB" dirty="0" smtClean="0"/>
              <a:t>Tech</a:t>
            </a:r>
          </a:p>
          <a:p>
            <a:r>
              <a:rPr lang="en-GB" dirty="0" smtClean="0"/>
              <a:t>NDR</a:t>
            </a:r>
          </a:p>
          <a:p>
            <a:r>
              <a:rPr lang="en-GB" dirty="0" smtClean="0"/>
              <a:t>DLP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491880" y="3651870"/>
            <a:ext cx="11144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 smtClean="0"/>
              <a:t>Web app Security</a:t>
            </a:r>
          </a:p>
          <a:p>
            <a:r>
              <a:rPr lang="en-GB" sz="900" dirty="0" smtClean="0"/>
              <a:t>Network Security</a:t>
            </a:r>
          </a:p>
          <a:p>
            <a:r>
              <a:rPr lang="en-GB" sz="900" dirty="0" smtClean="0"/>
              <a:t>OS Security</a:t>
            </a:r>
          </a:p>
          <a:p>
            <a:r>
              <a:rPr lang="en-GB" sz="900" dirty="0" smtClean="0"/>
              <a:t>Infra Security etc..</a:t>
            </a:r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7059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65410"/>
            <a:ext cx="7200800" cy="576064"/>
          </a:xfrm>
        </p:spPr>
        <p:txBody>
          <a:bodyPr/>
          <a:lstStyle/>
          <a:p>
            <a:r>
              <a:rPr lang="en-GB" sz="2400" dirty="0" smtClean="0"/>
              <a:t>SIEM fits under Detect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https://securityaffairs.co/wordpress/58163/laws-and-regulations/nist-cybersecurity-framework-2.html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9582"/>
            <a:ext cx="9144000" cy="392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07504" y="123478"/>
            <a:ext cx="7200800" cy="576064"/>
          </a:xfrm>
        </p:spPr>
        <p:txBody>
          <a:bodyPr/>
          <a:lstStyle/>
          <a:p>
            <a:r>
              <a:rPr lang="en-GB" dirty="0" smtClean="0"/>
              <a:t>Why Cyber Security needed? </a:t>
            </a:r>
            <a:endParaRPr lang="en-US" dirty="0"/>
          </a:p>
        </p:txBody>
      </p:sp>
      <p:pic>
        <p:nvPicPr>
          <p:cNvPr id="1026" name="Picture 2" descr="Types_of_Cyber-Attacks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50" y="699542"/>
            <a:ext cx="828092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Up Arrow 3"/>
          <p:cNvSpPr/>
          <p:nvPr/>
        </p:nvSpPr>
        <p:spPr>
          <a:xfrm>
            <a:off x="251520" y="1347614"/>
            <a:ext cx="360040" cy="345638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650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79512" y="267494"/>
            <a:ext cx="7200800" cy="576064"/>
          </a:xfrm>
        </p:spPr>
        <p:txBody>
          <a:bodyPr/>
          <a:lstStyle/>
          <a:p>
            <a:r>
              <a:rPr lang="en-GB" sz="2400" dirty="0" smtClean="0"/>
              <a:t>Difference between Info vs Cyber Security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1491630"/>
            <a:ext cx="871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Information Security : Security of Data at rest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Cyber Security : Security of data in-motion or in-transit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52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>
            <a:spLocks noGrp="1"/>
          </p:cNvSpPr>
          <p:nvPr>
            <p:ph type="title"/>
          </p:nvPr>
        </p:nvSpPr>
        <p:spPr>
          <a:xfrm>
            <a:off x="395536" y="182400"/>
            <a:ext cx="6919655" cy="1021500"/>
          </a:xfrm>
          <a:prstGeom prst="rect">
            <a:avLst/>
          </a:prstGeom>
        </p:spPr>
        <p:txBody>
          <a:bodyPr spcFirstLastPara="1" vert="horz" wrap="square" lIns="34275" tIns="34275" rIns="34275" bIns="34275" rtlCol="0" anchor="t" anchorCtr="0">
            <a:no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The cybersecurity foundation</a:t>
            </a:r>
            <a:endParaRPr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7" name="Google Shape;31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fld id="{00000000-1234-1234-1234-123412341234}" type="slidenum">
              <a:rPr lang="en-US"/>
              <a:pPr/>
              <a:t>9</a:t>
            </a:fld>
            <a:endParaRPr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3D Model 3" descr="Closed lock">
                <a:extLst>
                  <a:ext uri="{FF2B5EF4-FFF2-40B4-BE49-F238E27FC236}">
                    <a16:creationId xmlns:a16="http://schemas.microsoft.com/office/drawing/2014/main" id="{3F7C9E5B-CA26-4464-AF1B-5720EE6B9B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3491303"/>
                  </p:ext>
                </p:extLst>
              </p:nvPr>
            </p:nvGraphicFramePr>
            <p:xfrm>
              <a:off x="8882333" y="1119640"/>
              <a:ext cx="2656952" cy="461871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56952" cy="4618715"/>
                    </a:xfrm>
                    <a:prstGeom prst="rect">
                      <a:avLst/>
                    </a:prstGeom>
                  </am3d:spPr>
                  <am3d:camera>
                    <am3d:pos x="0" y="0" z="56011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2538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-1800000" az="-96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losed lock">
                <a:extLst>
                  <a:ext uri="{FF2B5EF4-FFF2-40B4-BE49-F238E27FC236}">
                    <a16:creationId xmlns:a16="http://schemas.microsoft.com/office/drawing/2014/main" xmlns="" xmlns:am3d="http://schemas.microsoft.com/office/drawing/2017/model3d" id="{3F7C9E5B-CA26-4464-AF1B-5720EE6B9B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61750" y="839731"/>
                <a:ext cx="1992714" cy="3464036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xmlns="" id="{6DE08B88-8DA6-44F1-B442-7AD9A3733184}"/>
              </a:ext>
            </a:extLst>
          </p:cNvPr>
          <p:cNvGraphicFramePr/>
          <p:nvPr>
            <p:extLst/>
          </p:nvPr>
        </p:nvGraphicFramePr>
        <p:xfrm>
          <a:off x="628650" y="8971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65414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3517</TotalTime>
  <Words>1216</Words>
  <Application>Microsoft Office PowerPoint</Application>
  <PresentationFormat>On-screen Show (16:9)</PresentationFormat>
  <Paragraphs>326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 Unicode MS</vt:lpstr>
      <vt:lpstr>Arial</vt:lpstr>
      <vt:lpstr>Calibri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cybersecurity foundation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mahesh pavaskar</cp:lastModifiedBy>
  <cp:revision>186</cp:revision>
  <cp:lastPrinted>2022-03-15T07:04:29Z</cp:lastPrinted>
  <dcterms:created xsi:type="dcterms:W3CDTF">2016-12-05T23:26:54Z</dcterms:created>
  <dcterms:modified xsi:type="dcterms:W3CDTF">2022-03-15T07:04:57Z</dcterms:modified>
</cp:coreProperties>
</file>